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3" r:id="rId3"/>
    <p:sldId id="274" r:id="rId4"/>
    <p:sldId id="275" r:id="rId5"/>
    <p:sldId id="276" r:id="rId6"/>
    <p:sldId id="278" r:id="rId7"/>
    <p:sldId id="279" r:id="rId8"/>
    <p:sldId id="280" r:id="rId9"/>
    <p:sldId id="281" r:id="rId10"/>
    <p:sldId id="282" r:id="rId11"/>
    <p:sldId id="264" r:id="rId12"/>
    <p:sldId id="283" r:id="rId13"/>
    <p:sldId id="284" r:id="rId14"/>
    <p:sldId id="285" r:id="rId15"/>
    <p:sldId id="286" r:id="rId16"/>
    <p:sldId id="287" r:id="rId17"/>
    <p:sldId id="288" r:id="rId18"/>
    <p:sldId id="268" r:id="rId19"/>
    <p:sldId id="263" r:id="rId20"/>
    <p:sldId id="266" r:id="rId21"/>
    <p:sldId id="267" r:id="rId22"/>
    <p:sldId id="272" r:id="rId23"/>
    <p:sldId id="269" r:id="rId24"/>
    <p:sldId id="270" r:id="rId25"/>
    <p:sldId id="271" r:id="rId26"/>
    <p:sldId id="265" r:id="rId27"/>
    <p:sldId id="258" r:id="rId28"/>
    <p:sldId id="259" r:id="rId29"/>
    <p:sldId id="260" r:id="rId30"/>
    <p:sldId id="261" r:id="rId31"/>
    <p:sldId id="262" r:id="rId32"/>
    <p:sldId id="277" r:id="rId33"/>
    <p:sldId id="25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1" d="100"/>
          <a:sy n="91" d="100"/>
        </p:scale>
        <p:origin x="32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ADA87-0BF8-4776-B23B-F451179F1B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651D6F9-2481-40B7-95A8-490CEB8F05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5C9D418-C166-4E15-9DF1-91AF33BD050F}"/>
              </a:ext>
            </a:extLst>
          </p:cNvPr>
          <p:cNvSpPr>
            <a:spLocks noGrp="1"/>
          </p:cNvSpPr>
          <p:nvPr>
            <p:ph type="dt" sz="half" idx="10"/>
          </p:nvPr>
        </p:nvSpPr>
        <p:spPr/>
        <p:txBody>
          <a:bodyPr/>
          <a:lstStyle/>
          <a:p>
            <a:fld id="{E34CB3DD-712A-4413-A4F0-7567A6C31905}" type="datetimeFigureOut">
              <a:rPr lang="en-IN" smtClean="0"/>
              <a:t>21-07-2020</a:t>
            </a:fld>
            <a:endParaRPr lang="en-IN"/>
          </a:p>
        </p:txBody>
      </p:sp>
      <p:sp>
        <p:nvSpPr>
          <p:cNvPr id="5" name="Footer Placeholder 4">
            <a:extLst>
              <a:ext uri="{FF2B5EF4-FFF2-40B4-BE49-F238E27FC236}">
                <a16:creationId xmlns:a16="http://schemas.microsoft.com/office/drawing/2014/main" id="{69D2503C-B50A-41A1-BB60-C9E2F7D4BCD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E5755F5-E726-400C-B4AA-73A6B4533F6D}"/>
              </a:ext>
            </a:extLst>
          </p:cNvPr>
          <p:cNvSpPr>
            <a:spLocks noGrp="1"/>
          </p:cNvSpPr>
          <p:nvPr>
            <p:ph type="sldNum" sz="quarter" idx="12"/>
          </p:nvPr>
        </p:nvSpPr>
        <p:spPr/>
        <p:txBody>
          <a:bodyPr/>
          <a:lstStyle/>
          <a:p>
            <a:fld id="{AED9DFF2-AE07-43B3-A9FA-6BBB4A478C7F}" type="slidenum">
              <a:rPr lang="en-IN" smtClean="0"/>
              <a:t>‹#›</a:t>
            </a:fld>
            <a:endParaRPr lang="en-IN"/>
          </a:p>
        </p:txBody>
      </p:sp>
    </p:spTree>
    <p:extLst>
      <p:ext uri="{BB962C8B-B14F-4D97-AF65-F5344CB8AC3E}">
        <p14:creationId xmlns:p14="http://schemas.microsoft.com/office/powerpoint/2010/main" val="4077875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39336-1385-40CF-99EE-573C47B0DEA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01496E1-52E5-46F8-BDF4-C5A4E82146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7167B4D-5916-491F-94B8-AD472BC947E6}"/>
              </a:ext>
            </a:extLst>
          </p:cNvPr>
          <p:cNvSpPr>
            <a:spLocks noGrp="1"/>
          </p:cNvSpPr>
          <p:nvPr>
            <p:ph type="dt" sz="half" idx="10"/>
          </p:nvPr>
        </p:nvSpPr>
        <p:spPr/>
        <p:txBody>
          <a:bodyPr/>
          <a:lstStyle/>
          <a:p>
            <a:fld id="{E34CB3DD-712A-4413-A4F0-7567A6C31905}" type="datetimeFigureOut">
              <a:rPr lang="en-IN" smtClean="0"/>
              <a:t>21-07-2020</a:t>
            </a:fld>
            <a:endParaRPr lang="en-IN"/>
          </a:p>
        </p:txBody>
      </p:sp>
      <p:sp>
        <p:nvSpPr>
          <p:cNvPr id="5" name="Footer Placeholder 4">
            <a:extLst>
              <a:ext uri="{FF2B5EF4-FFF2-40B4-BE49-F238E27FC236}">
                <a16:creationId xmlns:a16="http://schemas.microsoft.com/office/drawing/2014/main" id="{6CBC97D8-D21C-41C9-A517-929760057E2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A3A8A78-D67C-4536-9183-5B7864E0198E}"/>
              </a:ext>
            </a:extLst>
          </p:cNvPr>
          <p:cNvSpPr>
            <a:spLocks noGrp="1"/>
          </p:cNvSpPr>
          <p:nvPr>
            <p:ph type="sldNum" sz="quarter" idx="12"/>
          </p:nvPr>
        </p:nvSpPr>
        <p:spPr/>
        <p:txBody>
          <a:bodyPr/>
          <a:lstStyle/>
          <a:p>
            <a:fld id="{AED9DFF2-AE07-43B3-A9FA-6BBB4A478C7F}" type="slidenum">
              <a:rPr lang="en-IN" smtClean="0"/>
              <a:t>‹#›</a:t>
            </a:fld>
            <a:endParaRPr lang="en-IN"/>
          </a:p>
        </p:txBody>
      </p:sp>
    </p:spTree>
    <p:extLst>
      <p:ext uri="{BB962C8B-B14F-4D97-AF65-F5344CB8AC3E}">
        <p14:creationId xmlns:p14="http://schemas.microsoft.com/office/powerpoint/2010/main" val="3173810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1FABA0-074E-48E3-9153-16B52267C24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4735A4A-67DA-460B-9237-3EFB1DD2A12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D20BA7C-2019-4EBA-BC1B-94BEDA22BA8F}"/>
              </a:ext>
            </a:extLst>
          </p:cNvPr>
          <p:cNvSpPr>
            <a:spLocks noGrp="1"/>
          </p:cNvSpPr>
          <p:nvPr>
            <p:ph type="dt" sz="half" idx="10"/>
          </p:nvPr>
        </p:nvSpPr>
        <p:spPr/>
        <p:txBody>
          <a:bodyPr/>
          <a:lstStyle/>
          <a:p>
            <a:fld id="{E34CB3DD-712A-4413-A4F0-7567A6C31905}" type="datetimeFigureOut">
              <a:rPr lang="en-IN" smtClean="0"/>
              <a:t>21-07-2020</a:t>
            </a:fld>
            <a:endParaRPr lang="en-IN"/>
          </a:p>
        </p:txBody>
      </p:sp>
      <p:sp>
        <p:nvSpPr>
          <p:cNvPr id="5" name="Footer Placeholder 4">
            <a:extLst>
              <a:ext uri="{FF2B5EF4-FFF2-40B4-BE49-F238E27FC236}">
                <a16:creationId xmlns:a16="http://schemas.microsoft.com/office/drawing/2014/main" id="{0DFF16CD-37FC-4B20-B53C-0681594103D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95D9CD8-3AE6-45D9-9D40-E4AC895ED2D8}"/>
              </a:ext>
            </a:extLst>
          </p:cNvPr>
          <p:cNvSpPr>
            <a:spLocks noGrp="1"/>
          </p:cNvSpPr>
          <p:nvPr>
            <p:ph type="sldNum" sz="quarter" idx="12"/>
          </p:nvPr>
        </p:nvSpPr>
        <p:spPr/>
        <p:txBody>
          <a:bodyPr/>
          <a:lstStyle/>
          <a:p>
            <a:fld id="{AED9DFF2-AE07-43B3-A9FA-6BBB4A478C7F}" type="slidenum">
              <a:rPr lang="en-IN" smtClean="0"/>
              <a:t>‹#›</a:t>
            </a:fld>
            <a:endParaRPr lang="en-IN"/>
          </a:p>
        </p:txBody>
      </p:sp>
    </p:spTree>
    <p:extLst>
      <p:ext uri="{BB962C8B-B14F-4D97-AF65-F5344CB8AC3E}">
        <p14:creationId xmlns:p14="http://schemas.microsoft.com/office/powerpoint/2010/main" val="1133640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18825-AA2F-4213-83BB-71122F2E38C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54647D5-FC06-4B1E-ACA2-2E7420CC73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BD3EB4-96E9-4979-8365-8B1508172575}"/>
              </a:ext>
            </a:extLst>
          </p:cNvPr>
          <p:cNvSpPr>
            <a:spLocks noGrp="1"/>
          </p:cNvSpPr>
          <p:nvPr>
            <p:ph type="dt" sz="half" idx="10"/>
          </p:nvPr>
        </p:nvSpPr>
        <p:spPr/>
        <p:txBody>
          <a:bodyPr/>
          <a:lstStyle/>
          <a:p>
            <a:fld id="{E34CB3DD-712A-4413-A4F0-7567A6C31905}" type="datetimeFigureOut">
              <a:rPr lang="en-IN" smtClean="0"/>
              <a:t>21-07-2020</a:t>
            </a:fld>
            <a:endParaRPr lang="en-IN"/>
          </a:p>
        </p:txBody>
      </p:sp>
      <p:sp>
        <p:nvSpPr>
          <p:cNvPr id="5" name="Footer Placeholder 4">
            <a:extLst>
              <a:ext uri="{FF2B5EF4-FFF2-40B4-BE49-F238E27FC236}">
                <a16:creationId xmlns:a16="http://schemas.microsoft.com/office/drawing/2014/main" id="{8EB1CFF4-0709-45E2-B7D3-FCBD5C8034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B2075F-B4F3-4147-A8B8-66F4FDA9AA62}"/>
              </a:ext>
            </a:extLst>
          </p:cNvPr>
          <p:cNvSpPr>
            <a:spLocks noGrp="1"/>
          </p:cNvSpPr>
          <p:nvPr>
            <p:ph type="sldNum" sz="quarter" idx="12"/>
          </p:nvPr>
        </p:nvSpPr>
        <p:spPr/>
        <p:txBody>
          <a:bodyPr/>
          <a:lstStyle/>
          <a:p>
            <a:fld id="{AED9DFF2-AE07-43B3-A9FA-6BBB4A478C7F}" type="slidenum">
              <a:rPr lang="en-IN" smtClean="0"/>
              <a:t>‹#›</a:t>
            </a:fld>
            <a:endParaRPr lang="en-IN"/>
          </a:p>
        </p:txBody>
      </p:sp>
    </p:spTree>
    <p:extLst>
      <p:ext uri="{BB962C8B-B14F-4D97-AF65-F5344CB8AC3E}">
        <p14:creationId xmlns:p14="http://schemas.microsoft.com/office/powerpoint/2010/main" val="1203283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D61AE-2A0D-4FBF-9C33-F73A9A80D8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ACBA59F-E342-4043-8310-3A3BAF664E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963D63-051C-44DF-A459-ADC17AAB9289}"/>
              </a:ext>
            </a:extLst>
          </p:cNvPr>
          <p:cNvSpPr>
            <a:spLocks noGrp="1"/>
          </p:cNvSpPr>
          <p:nvPr>
            <p:ph type="dt" sz="half" idx="10"/>
          </p:nvPr>
        </p:nvSpPr>
        <p:spPr/>
        <p:txBody>
          <a:bodyPr/>
          <a:lstStyle/>
          <a:p>
            <a:fld id="{E34CB3DD-712A-4413-A4F0-7567A6C31905}" type="datetimeFigureOut">
              <a:rPr lang="en-IN" smtClean="0"/>
              <a:t>21-07-2020</a:t>
            </a:fld>
            <a:endParaRPr lang="en-IN"/>
          </a:p>
        </p:txBody>
      </p:sp>
      <p:sp>
        <p:nvSpPr>
          <p:cNvPr id="5" name="Footer Placeholder 4">
            <a:extLst>
              <a:ext uri="{FF2B5EF4-FFF2-40B4-BE49-F238E27FC236}">
                <a16:creationId xmlns:a16="http://schemas.microsoft.com/office/drawing/2014/main" id="{84FFBD4A-C355-4C20-871F-38EDFDF2734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5CBD490-8A25-499B-9622-5677B17824F2}"/>
              </a:ext>
            </a:extLst>
          </p:cNvPr>
          <p:cNvSpPr>
            <a:spLocks noGrp="1"/>
          </p:cNvSpPr>
          <p:nvPr>
            <p:ph type="sldNum" sz="quarter" idx="12"/>
          </p:nvPr>
        </p:nvSpPr>
        <p:spPr/>
        <p:txBody>
          <a:bodyPr/>
          <a:lstStyle/>
          <a:p>
            <a:fld id="{AED9DFF2-AE07-43B3-A9FA-6BBB4A478C7F}" type="slidenum">
              <a:rPr lang="en-IN" smtClean="0"/>
              <a:t>‹#›</a:t>
            </a:fld>
            <a:endParaRPr lang="en-IN"/>
          </a:p>
        </p:txBody>
      </p:sp>
    </p:spTree>
    <p:extLst>
      <p:ext uri="{BB962C8B-B14F-4D97-AF65-F5344CB8AC3E}">
        <p14:creationId xmlns:p14="http://schemas.microsoft.com/office/powerpoint/2010/main" val="3226941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C87C0-08B8-4C73-ABA8-34B12083E6D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67FCF4F-8C6E-4728-A896-5AFE073BA0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8DD85B1-0F0C-4429-8613-726E5C6AB4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CE2680A-38F1-4EE0-A787-23C228A3B2E6}"/>
              </a:ext>
            </a:extLst>
          </p:cNvPr>
          <p:cNvSpPr>
            <a:spLocks noGrp="1"/>
          </p:cNvSpPr>
          <p:nvPr>
            <p:ph type="dt" sz="half" idx="10"/>
          </p:nvPr>
        </p:nvSpPr>
        <p:spPr/>
        <p:txBody>
          <a:bodyPr/>
          <a:lstStyle/>
          <a:p>
            <a:fld id="{E34CB3DD-712A-4413-A4F0-7567A6C31905}" type="datetimeFigureOut">
              <a:rPr lang="en-IN" smtClean="0"/>
              <a:t>21-07-2020</a:t>
            </a:fld>
            <a:endParaRPr lang="en-IN"/>
          </a:p>
        </p:txBody>
      </p:sp>
      <p:sp>
        <p:nvSpPr>
          <p:cNvPr id="6" name="Footer Placeholder 5">
            <a:extLst>
              <a:ext uri="{FF2B5EF4-FFF2-40B4-BE49-F238E27FC236}">
                <a16:creationId xmlns:a16="http://schemas.microsoft.com/office/drawing/2014/main" id="{2205E05B-2D1F-4F55-92EC-F340538B881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005C8C2-94F2-44A6-A16C-5DC456A85FB3}"/>
              </a:ext>
            </a:extLst>
          </p:cNvPr>
          <p:cNvSpPr>
            <a:spLocks noGrp="1"/>
          </p:cNvSpPr>
          <p:nvPr>
            <p:ph type="sldNum" sz="quarter" idx="12"/>
          </p:nvPr>
        </p:nvSpPr>
        <p:spPr/>
        <p:txBody>
          <a:bodyPr/>
          <a:lstStyle/>
          <a:p>
            <a:fld id="{AED9DFF2-AE07-43B3-A9FA-6BBB4A478C7F}" type="slidenum">
              <a:rPr lang="en-IN" smtClean="0"/>
              <a:t>‹#›</a:t>
            </a:fld>
            <a:endParaRPr lang="en-IN"/>
          </a:p>
        </p:txBody>
      </p:sp>
    </p:spTree>
    <p:extLst>
      <p:ext uri="{BB962C8B-B14F-4D97-AF65-F5344CB8AC3E}">
        <p14:creationId xmlns:p14="http://schemas.microsoft.com/office/powerpoint/2010/main" val="417544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94020-F708-4088-B3CF-02874B56BDC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802A22C-D54A-4C45-AE03-7A9ECA7FD5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4C5594-DE2C-46D7-8B18-17F5BE1AD6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C4EF5FC-9A7D-4515-BB71-1C2DD62277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589048F-0058-4EEA-BC48-939851014EA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ADC724E-F22E-48EA-9740-C8E7F3512FBC}"/>
              </a:ext>
            </a:extLst>
          </p:cNvPr>
          <p:cNvSpPr>
            <a:spLocks noGrp="1"/>
          </p:cNvSpPr>
          <p:nvPr>
            <p:ph type="dt" sz="half" idx="10"/>
          </p:nvPr>
        </p:nvSpPr>
        <p:spPr/>
        <p:txBody>
          <a:bodyPr/>
          <a:lstStyle/>
          <a:p>
            <a:fld id="{E34CB3DD-712A-4413-A4F0-7567A6C31905}" type="datetimeFigureOut">
              <a:rPr lang="en-IN" smtClean="0"/>
              <a:t>21-07-2020</a:t>
            </a:fld>
            <a:endParaRPr lang="en-IN"/>
          </a:p>
        </p:txBody>
      </p:sp>
      <p:sp>
        <p:nvSpPr>
          <p:cNvPr id="8" name="Footer Placeholder 7">
            <a:extLst>
              <a:ext uri="{FF2B5EF4-FFF2-40B4-BE49-F238E27FC236}">
                <a16:creationId xmlns:a16="http://schemas.microsoft.com/office/drawing/2014/main" id="{FC2AD14D-9E57-4745-802F-9CFD1B579C3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EBF2F93-4FFB-4AE8-8AF7-329FB4CFA9DC}"/>
              </a:ext>
            </a:extLst>
          </p:cNvPr>
          <p:cNvSpPr>
            <a:spLocks noGrp="1"/>
          </p:cNvSpPr>
          <p:nvPr>
            <p:ph type="sldNum" sz="quarter" idx="12"/>
          </p:nvPr>
        </p:nvSpPr>
        <p:spPr/>
        <p:txBody>
          <a:bodyPr/>
          <a:lstStyle/>
          <a:p>
            <a:fld id="{AED9DFF2-AE07-43B3-A9FA-6BBB4A478C7F}" type="slidenum">
              <a:rPr lang="en-IN" smtClean="0"/>
              <a:t>‹#›</a:t>
            </a:fld>
            <a:endParaRPr lang="en-IN"/>
          </a:p>
        </p:txBody>
      </p:sp>
    </p:spTree>
    <p:extLst>
      <p:ext uri="{BB962C8B-B14F-4D97-AF65-F5344CB8AC3E}">
        <p14:creationId xmlns:p14="http://schemas.microsoft.com/office/powerpoint/2010/main" val="2463143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1A9AE-E0DB-4F43-8E9F-F60CF57201E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C6632FC-C363-4D50-95AC-19A806019D8D}"/>
              </a:ext>
            </a:extLst>
          </p:cNvPr>
          <p:cNvSpPr>
            <a:spLocks noGrp="1"/>
          </p:cNvSpPr>
          <p:nvPr>
            <p:ph type="dt" sz="half" idx="10"/>
          </p:nvPr>
        </p:nvSpPr>
        <p:spPr/>
        <p:txBody>
          <a:bodyPr/>
          <a:lstStyle/>
          <a:p>
            <a:fld id="{E34CB3DD-712A-4413-A4F0-7567A6C31905}" type="datetimeFigureOut">
              <a:rPr lang="en-IN" smtClean="0"/>
              <a:t>21-07-2020</a:t>
            </a:fld>
            <a:endParaRPr lang="en-IN"/>
          </a:p>
        </p:txBody>
      </p:sp>
      <p:sp>
        <p:nvSpPr>
          <p:cNvPr id="4" name="Footer Placeholder 3">
            <a:extLst>
              <a:ext uri="{FF2B5EF4-FFF2-40B4-BE49-F238E27FC236}">
                <a16:creationId xmlns:a16="http://schemas.microsoft.com/office/drawing/2014/main" id="{DB0E6477-4B9F-4C3E-B63B-D6634F75FF0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DC46A20-7D64-4969-B02E-3EF873F21E69}"/>
              </a:ext>
            </a:extLst>
          </p:cNvPr>
          <p:cNvSpPr>
            <a:spLocks noGrp="1"/>
          </p:cNvSpPr>
          <p:nvPr>
            <p:ph type="sldNum" sz="quarter" idx="12"/>
          </p:nvPr>
        </p:nvSpPr>
        <p:spPr/>
        <p:txBody>
          <a:bodyPr/>
          <a:lstStyle/>
          <a:p>
            <a:fld id="{AED9DFF2-AE07-43B3-A9FA-6BBB4A478C7F}" type="slidenum">
              <a:rPr lang="en-IN" smtClean="0"/>
              <a:t>‹#›</a:t>
            </a:fld>
            <a:endParaRPr lang="en-IN"/>
          </a:p>
        </p:txBody>
      </p:sp>
    </p:spTree>
    <p:extLst>
      <p:ext uri="{BB962C8B-B14F-4D97-AF65-F5344CB8AC3E}">
        <p14:creationId xmlns:p14="http://schemas.microsoft.com/office/powerpoint/2010/main" val="3014455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AA1A0E-5B20-4772-ACA1-6EC998CD2A2A}"/>
              </a:ext>
            </a:extLst>
          </p:cNvPr>
          <p:cNvSpPr>
            <a:spLocks noGrp="1"/>
          </p:cNvSpPr>
          <p:nvPr>
            <p:ph type="dt" sz="half" idx="10"/>
          </p:nvPr>
        </p:nvSpPr>
        <p:spPr/>
        <p:txBody>
          <a:bodyPr/>
          <a:lstStyle/>
          <a:p>
            <a:fld id="{E34CB3DD-712A-4413-A4F0-7567A6C31905}" type="datetimeFigureOut">
              <a:rPr lang="en-IN" smtClean="0"/>
              <a:t>21-07-2020</a:t>
            </a:fld>
            <a:endParaRPr lang="en-IN"/>
          </a:p>
        </p:txBody>
      </p:sp>
      <p:sp>
        <p:nvSpPr>
          <p:cNvPr id="3" name="Footer Placeholder 2">
            <a:extLst>
              <a:ext uri="{FF2B5EF4-FFF2-40B4-BE49-F238E27FC236}">
                <a16:creationId xmlns:a16="http://schemas.microsoft.com/office/drawing/2014/main" id="{02FF372F-EBD4-4C61-9BD7-4BE1FEFE2D6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A221D5A-4835-423C-B2FE-50CA71C118AE}"/>
              </a:ext>
            </a:extLst>
          </p:cNvPr>
          <p:cNvSpPr>
            <a:spLocks noGrp="1"/>
          </p:cNvSpPr>
          <p:nvPr>
            <p:ph type="sldNum" sz="quarter" idx="12"/>
          </p:nvPr>
        </p:nvSpPr>
        <p:spPr/>
        <p:txBody>
          <a:bodyPr/>
          <a:lstStyle/>
          <a:p>
            <a:fld id="{AED9DFF2-AE07-43B3-A9FA-6BBB4A478C7F}" type="slidenum">
              <a:rPr lang="en-IN" smtClean="0"/>
              <a:t>‹#›</a:t>
            </a:fld>
            <a:endParaRPr lang="en-IN"/>
          </a:p>
        </p:txBody>
      </p:sp>
    </p:spTree>
    <p:extLst>
      <p:ext uri="{BB962C8B-B14F-4D97-AF65-F5344CB8AC3E}">
        <p14:creationId xmlns:p14="http://schemas.microsoft.com/office/powerpoint/2010/main" val="1589441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806BE-CFD7-4400-B862-33CD0B1428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512DD8E-E9B7-4869-A8EA-71A639950F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FCFF261-DC34-47A9-850F-6B0D03C7FA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6F8A21-A824-49DB-9031-FA7081D9FC26}"/>
              </a:ext>
            </a:extLst>
          </p:cNvPr>
          <p:cNvSpPr>
            <a:spLocks noGrp="1"/>
          </p:cNvSpPr>
          <p:nvPr>
            <p:ph type="dt" sz="half" idx="10"/>
          </p:nvPr>
        </p:nvSpPr>
        <p:spPr/>
        <p:txBody>
          <a:bodyPr/>
          <a:lstStyle/>
          <a:p>
            <a:fld id="{E34CB3DD-712A-4413-A4F0-7567A6C31905}" type="datetimeFigureOut">
              <a:rPr lang="en-IN" smtClean="0"/>
              <a:t>21-07-2020</a:t>
            </a:fld>
            <a:endParaRPr lang="en-IN"/>
          </a:p>
        </p:txBody>
      </p:sp>
      <p:sp>
        <p:nvSpPr>
          <p:cNvPr id="6" name="Footer Placeholder 5">
            <a:extLst>
              <a:ext uri="{FF2B5EF4-FFF2-40B4-BE49-F238E27FC236}">
                <a16:creationId xmlns:a16="http://schemas.microsoft.com/office/drawing/2014/main" id="{C75F7A7A-4F5D-4BB3-B9AE-4A47ACFDD70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DF31D42-FBC7-4A7C-A435-22FBA253DD8A}"/>
              </a:ext>
            </a:extLst>
          </p:cNvPr>
          <p:cNvSpPr>
            <a:spLocks noGrp="1"/>
          </p:cNvSpPr>
          <p:nvPr>
            <p:ph type="sldNum" sz="quarter" idx="12"/>
          </p:nvPr>
        </p:nvSpPr>
        <p:spPr/>
        <p:txBody>
          <a:bodyPr/>
          <a:lstStyle/>
          <a:p>
            <a:fld id="{AED9DFF2-AE07-43B3-A9FA-6BBB4A478C7F}" type="slidenum">
              <a:rPr lang="en-IN" smtClean="0"/>
              <a:t>‹#›</a:t>
            </a:fld>
            <a:endParaRPr lang="en-IN"/>
          </a:p>
        </p:txBody>
      </p:sp>
    </p:spTree>
    <p:extLst>
      <p:ext uri="{BB962C8B-B14F-4D97-AF65-F5344CB8AC3E}">
        <p14:creationId xmlns:p14="http://schemas.microsoft.com/office/powerpoint/2010/main" val="528103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4A659-666A-4AE3-A9BF-9DD8B96B4B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93C59AB-85D4-4AFE-8763-F40520C214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1A40D9D-E540-4466-AD71-966FF3708C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2FB014-3F67-45EA-B3B9-247437CC3AE8}"/>
              </a:ext>
            </a:extLst>
          </p:cNvPr>
          <p:cNvSpPr>
            <a:spLocks noGrp="1"/>
          </p:cNvSpPr>
          <p:nvPr>
            <p:ph type="dt" sz="half" idx="10"/>
          </p:nvPr>
        </p:nvSpPr>
        <p:spPr/>
        <p:txBody>
          <a:bodyPr/>
          <a:lstStyle/>
          <a:p>
            <a:fld id="{E34CB3DD-712A-4413-A4F0-7567A6C31905}" type="datetimeFigureOut">
              <a:rPr lang="en-IN" smtClean="0"/>
              <a:t>21-07-2020</a:t>
            </a:fld>
            <a:endParaRPr lang="en-IN"/>
          </a:p>
        </p:txBody>
      </p:sp>
      <p:sp>
        <p:nvSpPr>
          <p:cNvPr id="6" name="Footer Placeholder 5">
            <a:extLst>
              <a:ext uri="{FF2B5EF4-FFF2-40B4-BE49-F238E27FC236}">
                <a16:creationId xmlns:a16="http://schemas.microsoft.com/office/drawing/2014/main" id="{F2888931-8665-47E4-8D9D-A5B8913CA53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AD16821-68F2-4172-8872-BC2E0554780B}"/>
              </a:ext>
            </a:extLst>
          </p:cNvPr>
          <p:cNvSpPr>
            <a:spLocks noGrp="1"/>
          </p:cNvSpPr>
          <p:nvPr>
            <p:ph type="sldNum" sz="quarter" idx="12"/>
          </p:nvPr>
        </p:nvSpPr>
        <p:spPr/>
        <p:txBody>
          <a:bodyPr/>
          <a:lstStyle/>
          <a:p>
            <a:fld id="{AED9DFF2-AE07-43B3-A9FA-6BBB4A478C7F}" type="slidenum">
              <a:rPr lang="en-IN" smtClean="0"/>
              <a:t>‹#›</a:t>
            </a:fld>
            <a:endParaRPr lang="en-IN"/>
          </a:p>
        </p:txBody>
      </p:sp>
    </p:spTree>
    <p:extLst>
      <p:ext uri="{BB962C8B-B14F-4D97-AF65-F5344CB8AC3E}">
        <p14:creationId xmlns:p14="http://schemas.microsoft.com/office/powerpoint/2010/main" val="957595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9E5446-B760-45F4-8D6D-5B4BB19651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E7C9B5C-257B-4562-A079-A541D436F2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FC77943-487B-4CD8-959D-DBA2E7E9DA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4CB3DD-712A-4413-A4F0-7567A6C31905}" type="datetimeFigureOut">
              <a:rPr lang="en-IN" smtClean="0"/>
              <a:t>21-07-2020</a:t>
            </a:fld>
            <a:endParaRPr lang="en-IN"/>
          </a:p>
        </p:txBody>
      </p:sp>
      <p:sp>
        <p:nvSpPr>
          <p:cNvPr id="5" name="Footer Placeholder 4">
            <a:extLst>
              <a:ext uri="{FF2B5EF4-FFF2-40B4-BE49-F238E27FC236}">
                <a16:creationId xmlns:a16="http://schemas.microsoft.com/office/drawing/2014/main" id="{2AF87DC7-715A-4640-9274-3216FD97FF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54153A0-5568-4582-AB90-8054A790DC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D9DFF2-AE07-43B3-A9FA-6BBB4A478C7F}" type="slidenum">
              <a:rPr lang="en-IN" smtClean="0"/>
              <a:t>‹#›</a:t>
            </a:fld>
            <a:endParaRPr lang="en-IN"/>
          </a:p>
        </p:txBody>
      </p:sp>
    </p:spTree>
    <p:extLst>
      <p:ext uri="{BB962C8B-B14F-4D97-AF65-F5344CB8AC3E}">
        <p14:creationId xmlns:p14="http://schemas.microsoft.com/office/powerpoint/2010/main" val="42771065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jpg"/><Relationship Id="rId1" Type="http://schemas.openxmlformats.org/officeDocument/2006/relationships/slideLayout" Target="../slideLayouts/slideLayout4.xml"/><Relationship Id="rId4" Type="http://schemas.openxmlformats.org/officeDocument/2006/relationships/image" Target="../media/image15.jpg"/></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jpg"/><Relationship Id="rId1" Type="http://schemas.openxmlformats.org/officeDocument/2006/relationships/slideLayout" Target="../slideLayouts/slideLayout4.xml"/><Relationship Id="rId4" Type="http://schemas.openxmlformats.org/officeDocument/2006/relationships/image" Target="../media/image17.jpg"/></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Operation_Gibraltar" TargetMode="External"/><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hyperlink" Target="https://en.wikipedia.org/wiki/Tashkent_Declaratio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jpg"/><Relationship Id="rId1" Type="http://schemas.openxmlformats.org/officeDocument/2006/relationships/slideLayout" Target="../slideLayouts/slideLayout4.xml"/><Relationship Id="rId5" Type="http://schemas.openxmlformats.org/officeDocument/2006/relationships/image" Target="../media/image22.jpeg"/><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image" Target="../media/image24.jpeg"/></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2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30.jpeg"/><Relationship Id="rId4" Type="http://schemas.openxmlformats.org/officeDocument/2006/relationships/image" Target="../media/image29.jpeg"/></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jfif"/><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63A808-42E5-4DD7-8653-8B028E429F65}"/>
              </a:ext>
            </a:extLst>
          </p:cNvPr>
          <p:cNvSpPr>
            <a:spLocks noGrp="1"/>
          </p:cNvSpPr>
          <p:nvPr>
            <p:ph type="title"/>
          </p:nvPr>
        </p:nvSpPr>
        <p:spPr>
          <a:xfrm>
            <a:off x="0" y="0"/>
            <a:ext cx="10515600" cy="1325563"/>
          </a:xfrm>
        </p:spPr>
        <p:txBody>
          <a:bodyPr/>
          <a:lstStyle/>
          <a:p>
            <a:r>
              <a:rPr lang="en-US" b="1" dirty="0">
                <a:latin typeface="Bahnschrift" panose="020B0502040204020203" pitchFamily="34" charset="0"/>
              </a:rPr>
              <a:t>Topics:-</a:t>
            </a:r>
            <a:endParaRPr lang="en-IN" b="1" dirty="0">
              <a:latin typeface="Bahnschrift" panose="020B0502040204020203" pitchFamily="34" charset="0"/>
            </a:endParaRPr>
          </a:p>
        </p:txBody>
      </p:sp>
      <p:sp>
        <p:nvSpPr>
          <p:cNvPr id="5" name="Content Placeholder 4">
            <a:extLst>
              <a:ext uri="{FF2B5EF4-FFF2-40B4-BE49-F238E27FC236}">
                <a16:creationId xmlns:a16="http://schemas.microsoft.com/office/drawing/2014/main" id="{B2D2AB93-6C48-4B12-B7BF-7264D6B74DF2}"/>
              </a:ext>
            </a:extLst>
          </p:cNvPr>
          <p:cNvSpPr>
            <a:spLocks noGrp="1"/>
          </p:cNvSpPr>
          <p:nvPr>
            <p:ph sz="half" idx="1"/>
          </p:nvPr>
        </p:nvSpPr>
        <p:spPr>
          <a:xfrm>
            <a:off x="0" y="1253331"/>
            <a:ext cx="6172202" cy="4351338"/>
          </a:xfrm>
        </p:spPr>
        <p:txBody>
          <a:bodyPr>
            <a:noAutofit/>
          </a:bodyPr>
          <a:lstStyle/>
          <a:p>
            <a:pPr lvl="1"/>
            <a:r>
              <a:rPr lang="en-US" sz="3200" dirty="0">
                <a:latin typeface="Aparajita" panose="02020603050405020304" pitchFamily="18" charset="0"/>
                <a:cs typeface="Aparajita" panose="02020603050405020304" pitchFamily="18" charset="0"/>
              </a:rPr>
              <a:t>Presidential orders of 1950, 1952 and 1954.</a:t>
            </a:r>
            <a:endParaRPr lang="en-IN" sz="3200" dirty="0">
              <a:latin typeface="Aparajita" panose="02020603050405020304" pitchFamily="18" charset="0"/>
              <a:cs typeface="Aparajita" panose="02020603050405020304" pitchFamily="18" charset="0"/>
            </a:endParaRPr>
          </a:p>
          <a:p>
            <a:pPr lvl="1"/>
            <a:r>
              <a:rPr lang="en-US" sz="3200" dirty="0">
                <a:latin typeface="Aparajita" panose="02020603050405020304" pitchFamily="18" charset="0"/>
                <a:cs typeface="Aparajita" panose="02020603050405020304" pitchFamily="18" charset="0"/>
              </a:rPr>
              <a:t>Which provisions of the Indian constitution were made applicable to J&amp;K  over time?</a:t>
            </a:r>
            <a:endParaRPr lang="en-IN" sz="3200" dirty="0">
              <a:latin typeface="Aparajita" panose="02020603050405020304" pitchFamily="18" charset="0"/>
              <a:cs typeface="Aparajita" panose="02020603050405020304" pitchFamily="18" charset="0"/>
            </a:endParaRPr>
          </a:p>
          <a:p>
            <a:pPr lvl="1"/>
            <a:r>
              <a:rPr lang="en-IN" sz="3200" dirty="0">
                <a:latin typeface="Aparajita" panose="02020603050405020304" pitchFamily="18" charset="0"/>
                <a:cs typeface="Aparajita" panose="02020603050405020304" pitchFamily="18" charset="0"/>
              </a:rPr>
              <a:t>Indo-Pak wars of 1965 and 1971 and Simla Agreement.</a:t>
            </a:r>
          </a:p>
          <a:p>
            <a:pPr lvl="1"/>
            <a:r>
              <a:rPr lang="en-US" sz="3200" dirty="0">
                <a:latin typeface="Aparajita" panose="02020603050405020304" pitchFamily="18" charset="0"/>
                <a:cs typeface="Aparajita" panose="02020603050405020304" pitchFamily="18" charset="0"/>
              </a:rPr>
              <a:t>Why, when and how was Article 370 withdrawn?</a:t>
            </a:r>
            <a:endParaRPr lang="en-IN" sz="3200" dirty="0">
              <a:latin typeface="Aparajita" panose="02020603050405020304" pitchFamily="18" charset="0"/>
              <a:cs typeface="Aparajita" panose="02020603050405020304" pitchFamily="18" charset="0"/>
            </a:endParaRPr>
          </a:p>
          <a:p>
            <a:pPr lvl="1"/>
            <a:r>
              <a:rPr lang="en-US" sz="3200" dirty="0">
                <a:latin typeface="Aparajita" panose="02020603050405020304" pitchFamily="18" charset="0"/>
                <a:cs typeface="Aparajita" panose="02020603050405020304" pitchFamily="18" charset="0"/>
              </a:rPr>
              <a:t>What are the legal challenges to the withdrawal of Articles 370 and 35 A?</a:t>
            </a:r>
            <a:endParaRPr lang="en-IN" sz="3200" dirty="0">
              <a:latin typeface="Aparajita" panose="02020603050405020304" pitchFamily="18" charset="0"/>
              <a:cs typeface="Aparajita" panose="02020603050405020304" pitchFamily="18" charset="0"/>
            </a:endParaRPr>
          </a:p>
        </p:txBody>
      </p:sp>
      <p:pic>
        <p:nvPicPr>
          <p:cNvPr id="8" name="Content Placeholder 7">
            <a:extLst>
              <a:ext uri="{FF2B5EF4-FFF2-40B4-BE49-F238E27FC236}">
                <a16:creationId xmlns:a16="http://schemas.microsoft.com/office/drawing/2014/main" id="{F0DD52BD-6786-4258-970A-EB0451DB9DD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658764" y="1696402"/>
            <a:ext cx="5181600" cy="3465195"/>
          </a:xfrm>
        </p:spPr>
      </p:pic>
    </p:spTree>
    <p:extLst>
      <p:ext uri="{BB962C8B-B14F-4D97-AF65-F5344CB8AC3E}">
        <p14:creationId xmlns:p14="http://schemas.microsoft.com/office/powerpoint/2010/main" val="25949303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0A00A-8649-468F-8946-5D94A9D2A9A1}"/>
              </a:ext>
            </a:extLst>
          </p:cNvPr>
          <p:cNvSpPr>
            <a:spLocks noGrp="1"/>
          </p:cNvSpPr>
          <p:nvPr>
            <p:ph type="title"/>
          </p:nvPr>
        </p:nvSpPr>
        <p:spPr>
          <a:xfrm>
            <a:off x="0" y="0"/>
            <a:ext cx="10515600" cy="1325563"/>
          </a:xfrm>
        </p:spPr>
        <p:txBody>
          <a:bodyPr/>
          <a:lstStyle/>
          <a:p>
            <a:r>
              <a:rPr lang="en-IN" b="1" dirty="0">
                <a:latin typeface="Bahnschrift" panose="020B0502040204020203" pitchFamily="34" charset="0"/>
              </a:rPr>
              <a:t>Temporary provisions </a:t>
            </a:r>
            <a:endParaRPr lang="en-IN" dirty="0">
              <a:latin typeface="Bahnschrift" panose="020B0502040204020203" pitchFamily="34" charset="0"/>
            </a:endParaRPr>
          </a:p>
        </p:txBody>
      </p:sp>
      <p:sp>
        <p:nvSpPr>
          <p:cNvPr id="3" name="Content Placeholder 2">
            <a:extLst>
              <a:ext uri="{FF2B5EF4-FFF2-40B4-BE49-F238E27FC236}">
                <a16:creationId xmlns:a16="http://schemas.microsoft.com/office/drawing/2014/main" id="{44E44A6B-BE26-4042-9576-A2439FECCF6F}"/>
              </a:ext>
            </a:extLst>
          </p:cNvPr>
          <p:cNvSpPr>
            <a:spLocks noGrp="1"/>
          </p:cNvSpPr>
          <p:nvPr>
            <p:ph sz="half" idx="1"/>
          </p:nvPr>
        </p:nvSpPr>
        <p:spPr>
          <a:xfrm>
            <a:off x="0" y="1262543"/>
            <a:ext cx="12192000" cy="5595457"/>
          </a:xfrm>
        </p:spPr>
        <p:txBody>
          <a:bodyPr>
            <a:noAutofit/>
          </a:bodyPr>
          <a:lstStyle/>
          <a:p>
            <a:r>
              <a:rPr lang="en-IN" sz="1800" b="1" dirty="0">
                <a:latin typeface="Aparajita" panose="02020603050405020304" pitchFamily="18" charset="0"/>
                <a:cs typeface="Aparajita" panose="02020603050405020304" pitchFamily="18" charset="0"/>
              </a:rPr>
              <a:t>(1)</a:t>
            </a:r>
            <a:r>
              <a:rPr lang="en-IN" sz="1800" dirty="0">
                <a:latin typeface="Aparajita" panose="02020603050405020304" pitchFamily="18" charset="0"/>
                <a:cs typeface="Aparajita" panose="02020603050405020304" pitchFamily="18" charset="0"/>
              </a:rPr>
              <a:t> Notwithstanding anything contained in this Constitution,—</a:t>
            </a:r>
          </a:p>
          <a:p>
            <a:pPr marL="0" indent="0">
              <a:buNone/>
            </a:pPr>
            <a:r>
              <a:rPr lang="en-IN" sz="1800" dirty="0">
                <a:latin typeface="Aparajita" panose="02020603050405020304" pitchFamily="18" charset="0"/>
                <a:cs typeface="Aparajita" panose="02020603050405020304" pitchFamily="18" charset="0"/>
              </a:rPr>
              <a:t>(a) the provisions of article 238 shall not apply now in relation to the state of Jammu and Kashmir</a:t>
            </a:r>
          </a:p>
          <a:p>
            <a:pPr marL="0" indent="0">
              <a:buNone/>
            </a:pPr>
            <a:r>
              <a:rPr lang="en-IN" sz="1800" dirty="0">
                <a:latin typeface="Aparajita" panose="02020603050405020304" pitchFamily="18" charset="0"/>
                <a:cs typeface="Aparajita" panose="02020603050405020304" pitchFamily="18" charset="0"/>
              </a:rPr>
              <a:t>(b) the power of Parliament to make laws for the said state shall be limited to—</a:t>
            </a:r>
          </a:p>
          <a:p>
            <a:pPr marL="0" indent="0">
              <a:buNone/>
            </a:pPr>
            <a:r>
              <a:rPr lang="en-IN" sz="1800" dirty="0">
                <a:latin typeface="Aparajita" panose="02020603050405020304" pitchFamily="18" charset="0"/>
                <a:cs typeface="Aparajita" panose="02020603050405020304" pitchFamily="18" charset="0"/>
              </a:rPr>
              <a:t>(i) those matters in the Union List and the Concurrent List which, in consultation with the Government of the State, are declared by the President to correspond to matters specified in the Instrument of Accession governing the accession of the State to the Dominion of  India as the matters with respect to which the Dominion Legislature may make laws for that State; and</a:t>
            </a:r>
          </a:p>
          <a:p>
            <a:pPr marL="0" indent="0">
              <a:buNone/>
            </a:pPr>
            <a:r>
              <a:rPr lang="en-IN" sz="1800" dirty="0">
                <a:latin typeface="Aparajita" panose="02020603050405020304" pitchFamily="18" charset="0"/>
                <a:cs typeface="Aparajita" panose="02020603050405020304" pitchFamily="18" charset="0"/>
              </a:rPr>
              <a:t>(ii) such other matters in the said Lists as, with the concurrence of the Government of the State, the President may by order specify.</a:t>
            </a:r>
          </a:p>
          <a:p>
            <a:r>
              <a:rPr lang="en-IN" sz="1800" dirty="0">
                <a:latin typeface="Aparajita" panose="02020603050405020304" pitchFamily="18" charset="0"/>
                <a:cs typeface="Aparajita" panose="02020603050405020304" pitchFamily="18" charset="0"/>
              </a:rPr>
              <a:t>(c) the provisions of article 1 and of this article shall apply in relation to that State;</a:t>
            </a:r>
          </a:p>
          <a:p>
            <a:r>
              <a:rPr lang="en-IN" sz="1800" dirty="0">
                <a:latin typeface="Aparajita" panose="02020603050405020304" pitchFamily="18" charset="0"/>
                <a:cs typeface="Aparajita" panose="02020603050405020304" pitchFamily="18" charset="0"/>
              </a:rPr>
              <a:t>(d) such of the other provisions of this Constitution shall apply in relation to that State subject to such exceptions and modifications as the President may by order specify: Provided that no such order which relates to the matters specified in the Instrument of Accession of the State referred to in paragraph (i) of sub-clause (b) shall be issued except in consultation with the Government of the State:</a:t>
            </a:r>
          </a:p>
          <a:p>
            <a:r>
              <a:rPr lang="en-IN" sz="1800" b="1" dirty="0">
                <a:latin typeface="Aparajita" panose="02020603050405020304" pitchFamily="18" charset="0"/>
                <a:cs typeface="Aparajita" panose="02020603050405020304" pitchFamily="18" charset="0"/>
              </a:rPr>
              <a:t>(2)</a:t>
            </a:r>
            <a:r>
              <a:rPr lang="en-IN" sz="1800" dirty="0">
                <a:latin typeface="Aparajita" panose="02020603050405020304" pitchFamily="18" charset="0"/>
                <a:cs typeface="Aparajita" panose="02020603050405020304" pitchFamily="18" charset="0"/>
              </a:rPr>
              <a:t> If the concurrence of the Government of the State referred to in paragraph (ii) of sub-clause (b) of clause (1) or in the second provision to sub-clause (d) of that clause be given before the Constituent Assembly for the purpose of framing the Constitution of the State is convened, it shall be placed before such Assembly for such decision as it may take thereon.</a:t>
            </a:r>
          </a:p>
          <a:p>
            <a:r>
              <a:rPr lang="en-IN" sz="1800" b="1" dirty="0">
                <a:latin typeface="Aparajita" panose="02020603050405020304" pitchFamily="18" charset="0"/>
                <a:cs typeface="Aparajita" panose="02020603050405020304" pitchFamily="18" charset="0"/>
              </a:rPr>
              <a:t>(3)</a:t>
            </a:r>
            <a:r>
              <a:rPr lang="en-IN" sz="1800" dirty="0">
                <a:latin typeface="Aparajita" panose="02020603050405020304" pitchFamily="18" charset="0"/>
                <a:cs typeface="Aparajita" panose="02020603050405020304" pitchFamily="18" charset="0"/>
              </a:rPr>
              <a:t> Notwithstanding anything in the foregoing provisions of this article, the President may, by public notification, declare that this article shall cease to be operative or shall be operative only with such exceptions and modifications and from such date as he may specify:</a:t>
            </a:r>
          </a:p>
          <a:p>
            <a:pPr marL="0" indent="0">
              <a:buNone/>
            </a:pPr>
            <a:r>
              <a:rPr lang="en-IN" sz="1800" dirty="0">
                <a:latin typeface="Aparajita" panose="02020603050405020304" pitchFamily="18" charset="0"/>
                <a:cs typeface="Aparajita" panose="02020603050405020304" pitchFamily="18" charset="0"/>
              </a:rPr>
              <a:t>Provided that the recommendation of the Constituent Assembly of the State referred to in clause (2) shall be necessary before the President issues such a notification.</a:t>
            </a:r>
          </a:p>
          <a:p>
            <a:endParaRPr lang="en-IN" sz="1800" dirty="0">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6826103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27D8E-079D-4773-A698-82A79D94EE49}"/>
              </a:ext>
            </a:extLst>
          </p:cNvPr>
          <p:cNvSpPr>
            <a:spLocks noGrp="1"/>
          </p:cNvSpPr>
          <p:nvPr>
            <p:ph type="title"/>
          </p:nvPr>
        </p:nvSpPr>
        <p:spPr>
          <a:xfrm>
            <a:off x="0" y="0"/>
            <a:ext cx="10515600" cy="1325563"/>
          </a:xfrm>
        </p:spPr>
        <p:txBody>
          <a:bodyPr/>
          <a:lstStyle/>
          <a:p>
            <a:r>
              <a:rPr lang="en-IN" b="1" dirty="0">
                <a:latin typeface="Bahnschrift" panose="020B0502040204020203" pitchFamily="34" charset="0"/>
              </a:rPr>
              <a:t>Special Provisions</a:t>
            </a:r>
          </a:p>
        </p:txBody>
      </p:sp>
      <p:sp>
        <p:nvSpPr>
          <p:cNvPr id="3" name="Content Placeholder 2">
            <a:extLst>
              <a:ext uri="{FF2B5EF4-FFF2-40B4-BE49-F238E27FC236}">
                <a16:creationId xmlns:a16="http://schemas.microsoft.com/office/drawing/2014/main" id="{6185A213-BE21-4376-918F-B447FF0A84C2}"/>
              </a:ext>
            </a:extLst>
          </p:cNvPr>
          <p:cNvSpPr>
            <a:spLocks noGrp="1"/>
          </p:cNvSpPr>
          <p:nvPr>
            <p:ph sz="half" idx="1"/>
          </p:nvPr>
        </p:nvSpPr>
        <p:spPr>
          <a:xfrm>
            <a:off x="0" y="1237886"/>
            <a:ext cx="7461583" cy="4734566"/>
          </a:xfrm>
        </p:spPr>
        <p:txBody>
          <a:bodyPr>
            <a:noAutofit/>
          </a:bodyPr>
          <a:lstStyle/>
          <a:p>
            <a:pPr marL="0" indent="0">
              <a:buNone/>
            </a:pPr>
            <a:r>
              <a:rPr lang="en-IN" sz="2200" dirty="0">
                <a:latin typeface="Aparajita" panose="02020603050405020304" pitchFamily="18" charset="0"/>
                <a:cs typeface="Aparajita" panose="02020603050405020304" pitchFamily="18" charset="0"/>
              </a:rPr>
              <a:t>Article 370 embodied six special provisions for Jammu and Kashmir:</a:t>
            </a:r>
          </a:p>
          <a:p>
            <a:pPr lvl="0"/>
            <a:r>
              <a:rPr lang="en-IN" sz="2200" dirty="0">
                <a:latin typeface="Aparajita" panose="02020603050405020304" pitchFamily="18" charset="0"/>
                <a:cs typeface="Aparajita" panose="02020603050405020304" pitchFamily="18" charset="0"/>
              </a:rPr>
              <a:t>It exempted the State from the complete applicability of the Constitution of India. The State was conferred with the power to have its own Constitution.</a:t>
            </a:r>
          </a:p>
          <a:p>
            <a:pPr lvl="0"/>
            <a:r>
              <a:rPr lang="en-IN" sz="2200" dirty="0">
                <a:latin typeface="Aparajita" panose="02020603050405020304" pitchFamily="18" charset="0"/>
                <a:cs typeface="Aparajita" panose="02020603050405020304" pitchFamily="18" charset="0"/>
              </a:rPr>
              <a:t>Central legislative powers over the State were limited, at the time of framing, to the three subjects of defence, foreign affairs and communications.</a:t>
            </a:r>
          </a:p>
          <a:p>
            <a:pPr lvl="0"/>
            <a:r>
              <a:rPr lang="en-IN" sz="2200" dirty="0">
                <a:latin typeface="Aparajita" panose="02020603050405020304" pitchFamily="18" charset="0"/>
                <a:cs typeface="Aparajita" panose="02020603050405020304" pitchFamily="18" charset="0"/>
              </a:rPr>
              <a:t>Other constitutional powers of the Central Government could be extended to the State only with the concurrence of the State Government.</a:t>
            </a:r>
          </a:p>
          <a:p>
            <a:pPr lvl="0"/>
            <a:r>
              <a:rPr lang="en-IN" sz="2200" dirty="0">
                <a:latin typeface="Aparajita" panose="02020603050405020304" pitchFamily="18" charset="0"/>
                <a:cs typeface="Aparajita" panose="02020603050405020304" pitchFamily="18" charset="0"/>
              </a:rPr>
              <a:t>The 'concurrence' was only provisional. It had to be ratified by the State's Constituent Assembly.</a:t>
            </a:r>
          </a:p>
          <a:p>
            <a:pPr lvl="0"/>
            <a:r>
              <a:rPr lang="en-IN" sz="2200" dirty="0">
                <a:latin typeface="Aparajita" panose="02020603050405020304" pitchFamily="18" charset="0"/>
                <a:cs typeface="Aparajita" panose="02020603050405020304" pitchFamily="18" charset="0"/>
              </a:rPr>
              <a:t>The State Government's authority to give 'concurrence' lasted only until the State Constituent Assembly was convened. Once the State Constituent Assembly finalised the scheme of powers and dispersed, no further extension of powers was possible.</a:t>
            </a:r>
          </a:p>
          <a:p>
            <a:pPr lvl="0"/>
            <a:r>
              <a:rPr lang="en-IN" sz="2200" dirty="0">
                <a:latin typeface="Aparajita" panose="02020603050405020304" pitchFamily="18" charset="0"/>
                <a:cs typeface="Aparajita" panose="02020603050405020304" pitchFamily="18" charset="0"/>
              </a:rPr>
              <a:t>Article 370 could be abrogated or amended only upon the recommendation of the State's Constituent Assembly.</a:t>
            </a:r>
          </a:p>
          <a:p>
            <a:endParaRPr lang="en-IN" sz="2200" dirty="0">
              <a:latin typeface="Aparajita" panose="02020603050405020304" pitchFamily="18" charset="0"/>
              <a:cs typeface="Aparajita" panose="02020603050405020304" pitchFamily="18" charset="0"/>
            </a:endParaRPr>
          </a:p>
        </p:txBody>
      </p:sp>
      <p:pic>
        <p:nvPicPr>
          <p:cNvPr id="6" name="Content Placeholder 5">
            <a:extLst>
              <a:ext uri="{FF2B5EF4-FFF2-40B4-BE49-F238E27FC236}">
                <a16:creationId xmlns:a16="http://schemas.microsoft.com/office/drawing/2014/main" id="{A3550A95-0650-49EB-B1A6-FD0B742E9BA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461583" y="2009875"/>
            <a:ext cx="4730417" cy="2838250"/>
          </a:xfrm>
        </p:spPr>
      </p:pic>
    </p:spTree>
    <p:extLst>
      <p:ext uri="{BB962C8B-B14F-4D97-AF65-F5344CB8AC3E}">
        <p14:creationId xmlns:p14="http://schemas.microsoft.com/office/powerpoint/2010/main" val="23585892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2AA01-8757-4851-88E5-ED8486B6DBF1}"/>
              </a:ext>
            </a:extLst>
          </p:cNvPr>
          <p:cNvSpPr>
            <a:spLocks noGrp="1"/>
          </p:cNvSpPr>
          <p:nvPr>
            <p:ph type="title"/>
          </p:nvPr>
        </p:nvSpPr>
        <p:spPr>
          <a:xfrm>
            <a:off x="0" y="0"/>
            <a:ext cx="10515600" cy="1325563"/>
          </a:xfrm>
        </p:spPr>
        <p:txBody>
          <a:bodyPr/>
          <a:lstStyle/>
          <a:p>
            <a:r>
              <a:rPr lang="en-IN" b="1" dirty="0">
                <a:latin typeface="Bahnschrift" panose="020B0502040204020203" pitchFamily="34" charset="0"/>
              </a:rPr>
              <a:t>Emergency Provisions</a:t>
            </a:r>
          </a:p>
        </p:txBody>
      </p:sp>
      <p:sp>
        <p:nvSpPr>
          <p:cNvPr id="3" name="Content Placeholder 2">
            <a:extLst>
              <a:ext uri="{FF2B5EF4-FFF2-40B4-BE49-F238E27FC236}">
                <a16:creationId xmlns:a16="http://schemas.microsoft.com/office/drawing/2014/main" id="{DBBE21A0-BE11-465E-8AA1-5448E0CE73E3}"/>
              </a:ext>
            </a:extLst>
          </p:cNvPr>
          <p:cNvSpPr>
            <a:spLocks noGrp="1"/>
          </p:cNvSpPr>
          <p:nvPr>
            <p:ph sz="half" idx="1"/>
          </p:nvPr>
        </p:nvSpPr>
        <p:spPr>
          <a:xfrm>
            <a:off x="0" y="1325563"/>
            <a:ext cx="12192000" cy="4351338"/>
          </a:xfrm>
        </p:spPr>
        <p:txBody>
          <a:bodyPr>
            <a:noAutofit/>
          </a:bodyPr>
          <a:lstStyle/>
          <a:p>
            <a:r>
              <a:rPr lang="en-US" sz="3200" dirty="0">
                <a:latin typeface="Aparajita" panose="02020603050405020304" pitchFamily="18" charset="0"/>
                <a:cs typeface="Aparajita" panose="02020603050405020304" pitchFamily="18" charset="0"/>
              </a:rPr>
              <a:t>The Union of India has no power to declare Financial Emergency under Article 360 in the state. </a:t>
            </a:r>
          </a:p>
          <a:p>
            <a:r>
              <a:rPr lang="en-US" sz="3200" dirty="0">
                <a:latin typeface="Aparajita" panose="02020603050405020304" pitchFamily="18" charset="0"/>
                <a:cs typeface="Aparajita" panose="02020603050405020304" pitchFamily="18" charset="0"/>
              </a:rPr>
              <a:t>The Union can declare emergency in the state only in case of War or External Aggression. </a:t>
            </a:r>
          </a:p>
          <a:p>
            <a:r>
              <a:rPr lang="en-US" sz="3200" dirty="0">
                <a:latin typeface="Aparajita" panose="02020603050405020304" pitchFamily="18" charset="0"/>
                <a:cs typeface="Aparajita" panose="02020603050405020304" pitchFamily="18" charset="0"/>
              </a:rPr>
              <a:t> No proclamation of emergency made on the grounds of internal disturbance or imminent danger thereof shall have effect in relation to the state unless </a:t>
            </a:r>
          </a:p>
          <a:p>
            <a:pPr marL="514350" indent="-514350">
              <a:buAutoNum type="alphaLcParenBoth"/>
            </a:pPr>
            <a:r>
              <a:rPr lang="en-US" sz="3200" dirty="0">
                <a:latin typeface="Aparajita" panose="02020603050405020304" pitchFamily="18" charset="0"/>
                <a:cs typeface="Aparajita" panose="02020603050405020304" pitchFamily="18" charset="0"/>
              </a:rPr>
              <a:t>it is made at the request or with the concurrence of the government of the state; or</a:t>
            </a:r>
          </a:p>
          <a:p>
            <a:pPr marL="514350" indent="-514350">
              <a:buAutoNum type="alphaLcParenBoth"/>
            </a:pPr>
            <a:r>
              <a:rPr lang="en-US" sz="3200" dirty="0">
                <a:latin typeface="Aparajita" panose="02020603050405020304" pitchFamily="18" charset="0"/>
                <a:cs typeface="Aparajita" panose="02020603050405020304" pitchFamily="18" charset="0"/>
              </a:rPr>
              <a:t>where it has not been so made, it is applied subsequently by the President to that state at the request or with the concurrence of the government of that state.</a:t>
            </a:r>
            <a:endParaRPr lang="en-IN" sz="3200" dirty="0">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12873230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D591F-3E08-4A49-962A-17E0BFCC2682}"/>
              </a:ext>
            </a:extLst>
          </p:cNvPr>
          <p:cNvSpPr>
            <a:spLocks noGrp="1"/>
          </p:cNvSpPr>
          <p:nvPr>
            <p:ph type="title"/>
          </p:nvPr>
        </p:nvSpPr>
        <p:spPr>
          <a:xfrm>
            <a:off x="0" y="0"/>
            <a:ext cx="10515600" cy="1325563"/>
          </a:xfrm>
        </p:spPr>
        <p:txBody>
          <a:bodyPr/>
          <a:lstStyle/>
          <a:p>
            <a:r>
              <a:rPr lang="en-IN" b="1" dirty="0">
                <a:latin typeface="Bahnschrift" panose="020B0502040204020203" pitchFamily="34" charset="0"/>
              </a:rPr>
              <a:t>Fundamental duties, directive principles and fundamental rights</a:t>
            </a:r>
          </a:p>
        </p:txBody>
      </p:sp>
      <p:sp>
        <p:nvSpPr>
          <p:cNvPr id="3" name="Content Placeholder 2">
            <a:extLst>
              <a:ext uri="{FF2B5EF4-FFF2-40B4-BE49-F238E27FC236}">
                <a16:creationId xmlns:a16="http://schemas.microsoft.com/office/drawing/2014/main" id="{2D823A30-DA6A-4BEF-86EC-31CAEAC6E8BA}"/>
              </a:ext>
            </a:extLst>
          </p:cNvPr>
          <p:cNvSpPr>
            <a:spLocks noGrp="1"/>
          </p:cNvSpPr>
          <p:nvPr>
            <p:ph sz="half" idx="1"/>
          </p:nvPr>
        </p:nvSpPr>
        <p:spPr>
          <a:xfrm>
            <a:off x="0" y="1285612"/>
            <a:ext cx="7709482" cy="5635305"/>
          </a:xfrm>
        </p:spPr>
        <p:txBody>
          <a:bodyPr>
            <a:noAutofit/>
          </a:bodyPr>
          <a:lstStyle/>
          <a:p>
            <a:r>
              <a:rPr lang="en-US" sz="2550" dirty="0">
                <a:latin typeface="Aparajita" panose="02020603050405020304" pitchFamily="18" charset="0"/>
                <a:cs typeface="Aparajita" panose="02020603050405020304" pitchFamily="18" charset="0"/>
              </a:rPr>
              <a:t>Part IV (Directive Principles of the State Policy) and Part IVA (Fundamental Duties) of the Constitution are not applicable to J&amp;K.</a:t>
            </a:r>
          </a:p>
          <a:p>
            <a:r>
              <a:rPr lang="en-US" sz="2550" dirty="0">
                <a:latin typeface="Aparajita" panose="02020603050405020304" pitchFamily="18" charset="0"/>
                <a:cs typeface="Aparajita" panose="02020603050405020304" pitchFamily="18" charset="0"/>
              </a:rPr>
              <a:t>Part III- (Fundamental Rights) In addition to other fundamental rights, Articles 19(1)(f) and 31(2) of the Constitution are still applicable to J&amp;K; hence the Fundamental Right to property is still guaranteed in this state.</a:t>
            </a:r>
          </a:p>
          <a:p>
            <a:r>
              <a:rPr lang="en-US" sz="2550" dirty="0">
                <a:latin typeface="Aparajita" panose="02020603050405020304" pitchFamily="18" charset="0"/>
                <a:cs typeface="Aparajita" panose="02020603050405020304" pitchFamily="18" charset="0"/>
              </a:rPr>
              <a:t>Certain special rights have been granted to the permanent residents of J&amp;K with regard to employment under the state, acquisition of immovable property in the state, settlement in the state, and scholarship and other forms of aid as the state government may provide.</a:t>
            </a:r>
          </a:p>
          <a:p>
            <a:r>
              <a:rPr lang="en-US" sz="2550" dirty="0">
                <a:latin typeface="Aparajita" panose="02020603050405020304" pitchFamily="18" charset="0"/>
                <a:cs typeface="Aparajita" panose="02020603050405020304" pitchFamily="18" charset="0"/>
              </a:rPr>
              <a:t>The 5th Schedule pertaining to the administration and control of Schedule Areas and Scheduled Tribes and the 6th Schedule pertaining to administration of tribal areas are not applicable to the state of J&amp;K.</a:t>
            </a:r>
            <a:endParaRPr lang="en-IN" sz="2550" dirty="0">
              <a:latin typeface="Aparajita" panose="02020603050405020304" pitchFamily="18" charset="0"/>
              <a:cs typeface="Aparajita" panose="02020603050405020304" pitchFamily="18" charset="0"/>
            </a:endParaRPr>
          </a:p>
        </p:txBody>
      </p:sp>
      <p:pic>
        <p:nvPicPr>
          <p:cNvPr id="6" name="Content Placeholder 5">
            <a:extLst>
              <a:ext uri="{FF2B5EF4-FFF2-40B4-BE49-F238E27FC236}">
                <a16:creationId xmlns:a16="http://schemas.microsoft.com/office/drawing/2014/main" id="{25EA0B4D-CE40-4590-9FD7-326A1A83F30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709482" y="1971167"/>
            <a:ext cx="4482517" cy="2915665"/>
          </a:xfrm>
        </p:spPr>
      </p:pic>
    </p:spTree>
    <p:extLst>
      <p:ext uri="{BB962C8B-B14F-4D97-AF65-F5344CB8AC3E}">
        <p14:creationId xmlns:p14="http://schemas.microsoft.com/office/powerpoint/2010/main" val="25799874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3B656-E540-4FDF-A8B4-D48ACFFEA5E3}"/>
              </a:ext>
            </a:extLst>
          </p:cNvPr>
          <p:cNvSpPr>
            <a:spLocks noGrp="1"/>
          </p:cNvSpPr>
          <p:nvPr>
            <p:ph type="title"/>
          </p:nvPr>
        </p:nvSpPr>
        <p:spPr>
          <a:xfrm>
            <a:off x="0" y="0"/>
            <a:ext cx="10515600" cy="1325563"/>
          </a:xfrm>
        </p:spPr>
        <p:txBody>
          <a:bodyPr/>
          <a:lstStyle/>
          <a:p>
            <a:r>
              <a:rPr lang="en-IN" b="1" dirty="0">
                <a:latin typeface="Bahnschrift" panose="020B0502040204020203" pitchFamily="34" charset="0"/>
              </a:rPr>
              <a:t>Official languages</a:t>
            </a:r>
          </a:p>
        </p:txBody>
      </p:sp>
      <p:sp>
        <p:nvSpPr>
          <p:cNvPr id="3" name="Content Placeholder 2">
            <a:extLst>
              <a:ext uri="{FF2B5EF4-FFF2-40B4-BE49-F238E27FC236}">
                <a16:creationId xmlns:a16="http://schemas.microsoft.com/office/drawing/2014/main" id="{B30A3D19-1C9D-41C8-8DD7-9C00ACE52244}"/>
              </a:ext>
            </a:extLst>
          </p:cNvPr>
          <p:cNvSpPr>
            <a:spLocks noGrp="1"/>
          </p:cNvSpPr>
          <p:nvPr>
            <p:ph sz="half" idx="1"/>
          </p:nvPr>
        </p:nvSpPr>
        <p:spPr>
          <a:xfrm>
            <a:off x="1" y="1154506"/>
            <a:ext cx="7499758" cy="4351338"/>
          </a:xfrm>
        </p:spPr>
        <p:txBody>
          <a:bodyPr>
            <a:noAutofit/>
          </a:bodyPr>
          <a:lstStyle/>
          <a:p>
            <a:r>
              <a:rPr lang="en-US" sz="3200" dirty="0">
                <a:latin typeface="Aparajita" panose="02020603050405020304" pitchFamily="18" charset="0"/>
                <a:cs typeface="Aparajita" panose="02020603050405020304" pitchFamily="18" charset="0"/>
              </a:rPr>
              <a:t>Provisions of Part XVII of the Constitution apply to J&amp;K only insofar as they relate to,</a:t>
            </a:r>
          </a:p>
          <a:p>
            <a:pPr marL="0" indent="0">
              <a:buNone/>
            </a:pPr>
            <a:r>
              <a:rPr lang="en-US" sz="3200" dirty="0">
                <a:latin typeface="Aparajita" panose="02020603050405020304" pitchFamily="18" charset="0"/>
                <a:cs typeface="Aparajita" panose="02020603050405020304" pitchFamily="18" charset="0"/>
              </a:rPr>
              <a:t> (</a:t>
            </a:r>
            <a:r>
              <a:rPr lang="en-US" sz="3200" dirty="0" err="1">
                <a:latin typeface="Aparajita" panose="02020603050405020304" pitchFamily="18" charset="0"/>
                <a:cs typeface="Aparajita" panose="02020603050405020304" pitchFamily="18" charset="0"/>
              </a:rPr>
              <a:t>i</a:t>
            </a:r>
            <a:r>
              <a:rPr lang="en-US" sz="3200" dirty="0">
                <a:latin typeface="Aparajita" panose="02020603050405020304" pitchFamily="18" charset="0"/>
                <a:cs typeface="Aparajita" panose="02020603050405020304" pitchFamily="18" charset="0"/>
              </a:rPr>
              <a:t>) the official language of the Union; </a:t>
            </a:r>
          </a:p>
          <a:p>
            <a:pPr marL="0" indent="0">
              <a:buNone/>
            </a:pPr>
            <a:r>
              <a:rPr lang="en-US" sz="3200" dirty="0">
                <a:latin typeface="Aparajita" panose="02020603050405020304" pitchFamily="18" charset="0"/>
                <a:cs typeface="Aparajita" panose="02020603050405020304" pitchFamily="18" charset="0"/>
              </a:rPr>
              <a:t>(ii) the official language for communication between one state and another; or between a state and the Union; and </a:t>
            </a:r>
          </a:p>
          <a:p>
            <a:pPr marL="0" indent="0">
              <a:buNone/>
            </a:pPr>
            <a:r>
              <a:rPr lang="en-US" sz="3200" dirty="0">
                <a:latin typeface="Aparajita" panose="02020603050405020304" pitchFamily="18" charset="0"/>
                <a:cs typeface="Aparajita" panose="02020603050405020304" pitchFamily="18" charset="0"/>
              </a:rPr>
              <a:t>(iii) language of the proceedings in the Supreme Court. </a:t>
            </a:r>
          </a:p>
          <a:p>
            <a:r>
              <a:rPr lang="en-US" sz="3200" dirty="0">
                <a:latin typeface="Aparajita" panose="02020603050405020304" pitchFamily="18" charset="0"/>
                <a:cs typeface="Aparajita" panose="02020603050405020304" pitchFamily="18" charset="0"/>
              </a:rPr>
              <a:t>Urdu is the official language of the state but use of English is permitted  for official purposes unless the state legislature provides otherwise.</a:t>
            </a:r>
            <a:endParaRPr lang="en-IN" sz="3200" dirty="0">
              <a:latin typeface="Aparajita" panose="02020603050405020304" pitchFamily="18" charset="0"/>
              <a:cs typeface="Aparajita" panose="02020603050405020304" pitchFamily="18" charset="0"/>
            </a:endParaRPr>
          </a:p>
        </p:txBody>
      </p:sp>
      <p:pic>
        <p:nvPicPr>
          <p:cNvPr id="6" name="Content Placeholder 5">
            <a:extLst>
              <a:ext uri="{FF2B5EF4-FFF2-40B4-BE49-F238E27FC236}">
                <a16:creationId xmlns:a16="http://schemas.microsoft.com/office/drawing/2014/main" id="{C488E68A-8ADA-4729-B0E0-4C64717F63B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499758" y="2090420"/>
            <a:ext cx="4692242" cy="2677160"/>
          </a:xfrm>
        </p:spPr>
      </p:pic>
    </p:spTree>
    <p:extLst>
      <p:ext uri="{BB962C8B-B14F-4D97-AF65-F5344CB8AC3E}">
        <p14:creationId xmlns:p14="http://schemas.microsoft.com/office/powerpoint/2010/main" val="15654953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66AC7-D688-4DAB-A723-A4F761487668}"/>
              </a:ext>
            </a:extLst>
          </p:cNvPr>
          <p:cNvSpPr>
            <a:spLocks noGrp="1"/>
          </p:cNvSpPr>
          <p:nvPr>
            <p:ph type="title"/>
          </p:nvPr>
        </p:nvSpPr>
        <p:spPr>
          <a:xfrm>
            <a:off x="0" y="1477"/>
            <a:ext cx="10515600" cy="1325563"/>
          </a:xfrm>
        </p:spPr>
        <p:txBody>
          <a:bodyPr/>
          <a:lstStyle/>
          <a:p>
            <a:r>
              <a:rPr lang="en-IN" b="1" dirty="0">
                <a:latin typeface="Bahnschrift" panose="020B0502040204020203" pitchFamily="34" charset="0"/>
              </a:rPr>
              <a:t>Autonomy of Jammu and Kashmir</a:t>
            </a:r>
            <a:endParaRPr lang="en-IN" dirty="0">
              <a:latin typeface="Bahnschrift" panose="020B0502040204020203" pitchFamily="34" charset="0"/>
            </a:endParaRPr>
          </a:p>
        </p:txBody>
      </p:sp>
      <p:sp>
        <p:nvSpPr>
          <p:cNvPr id="3" name="Content Placeholder 2">
            <a:extLst>
              <a:ext uri="{FF2B5EF4-FFF2-40B4-BE49-F238E27FC236}">
                <a16:creationId xmlns:a16="http://schemas.microsoft.com/office/drawing/2014/main" id="{111A98F2-1C22-409D-A8A1-80DB59FAFBBA}"/>
              </a:ext>
            </a:extLst>
          </p:cNvPr>
          <p:cNvSpPr>
            <a:spLocks noGrp="1"/>
          </p:cNvSpPr>
          <p:nvPr>
            <p:ph sz="half" idx="1"/>
          </p:nvPr>
        </p:nvSpPr>
        <p:spPr>
          <a:xfrm>
            <a:off x="0" y="1146117"/>
            <a:ext cx="12192000" cy="4351338"/>
          </a:xfrm>
        </p:spPr>
        <p:txBody>
          <a:bodyPr>
            <a:noAutofit/>
          </a:bodyPr>
          <a:lstStyle/>
          <a:p>
            <a:r>
              <a:rPr lang="en-US" sz="3200" dirty="0">
                <a:latin typeface="Aparajita" panose="02020603050405020304" pitchFamily="18" charset="0"/>
                <a:cs typeface="Aparajita" panose="02020603050405020304" pitchFamily="18" charset="0"/>
              </a:rPr>
              <a:t>Any action of the Union Legislature or Union Executive which results in alteration of the name or territories or an international treaty or agreement affecting the disposition of any part of the territory of the state requires the consent of the State Legislature or the State Executive (as the case may be) to be effective. </a:t>
            </a:r>
          </a:p>
          <a:p>
            <a:r>
              <a:rPr lang="en-US" sz="3200" dirty="0">
                <a:latin typeface="Aparajita" panose="02020603050405020304" pitchFamily="18" charset="0"/>
                <a:cs typeface="Aparajita" panose="02020603050405020304" pitchFamily="18" charset="0"/>
              </a:rPr>
              <a:t> The Union has no power to suspend the Constitution of J&amp;K.</a:t>
            </a:r>
          </a:p>
          <a:p>
            <a:r>
              <a:rPr lang="en-IN" sz="3200" dirty="0">
                <a:latin typeface="Aparajita" panose="02020603050405020304" pitchFamily="18" charset="0"/>
                <a:cs typeface="Aparajita" panose="02020603050405020304" pitchFamily="18" charset="0"/>
              </a:rPr>
              <a:t>The subjects for legislation are divided into a 'Union List’ of ninety six subjects, a 'State List ‘of sixty six items, and a 'Concurrent List’ of forty seven items.</a:t>
            </a:r>
          </a:p>
          <a:p>
            <a:r>
              <a:rPr lang="en-US" sz="3200" dirty="0">
                <a:latin typeface="Aparajita" panose="02020603050405020304" pitchFamily="18" charset="0"/>
                <a:cs typeface="Aparajita" panose="02020603050405020304" pitchFamily="18" charset="0"/>
              </a:rPr>
              <a:t>ninety-four of the ninety-seven items in the Union List applied to Jammu and Kashmir. Of the 'Concurrent List', twenty-six of the forty-seven items applied to Jammu and </a:t>
            </a:r>
            <a:r>
              <a:rPr lang="en-IN" sz="3200" dirty="0">
                <a:latin typeface="Aparajita" panose="02020603050405020304" pitchFamily="18" charset="0"/>
                <a:cs typeface="Aparajita" panose="02020603050405020304" pitchFamily="18" charset="0"/>
              </a:rPr>
              <a:t>Kashmir</a:t>
            </a:r>
          </a:p>
        </p:txBody>
      </p:sp>
    </p:spTree>
    <p:extLst>
      <p:ext uri="{BB962C8B-B14F-4D97-AF65-F5344CB8AC3E}">
        <p14:creationId xmlns:p14="http://schemas.microsoft.com/office/powerpoint/2010/main" val="7135670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54C5D-6912-4192-87A0-2A31D5A4B5E5}"/>
              </a:ext>
            </a:extLst>
          </p:cNvPr>
          <p:cNvSpPr>
            <a:spLocks noGrp="1"/>
          </p:cNvSpPr>
          <p:nvPr>
            <p:ph type="title"/>
          </p:nvPr>
        </p:nvSpPr>
        <p:spPr>
          <a:xfrm>
            <a:off x="0" y="0"/>
            <a:ext cx="10515600" cy="1325563"/>
          </a:xfrm>
        </p:spPr>
        <p:txBody>
          <a:bodyPr/>
          <a:lstStyle/>
          <a:p>
            <a:r>
              <a:rPr lang="en-IN" b="1" dirty="0">
                <a:latin typeface="Bahnschrift" panose="020B0502040204020203" pitchFamily="34" charset="0"/>
              </a:rPr>
              <a:t>Relation Of Kashmir </a:t>
            </a:r>
          </a:p>
        </p:txBody>
      </p:sp>
      <p:sp>
        <p:nvSpPr>
          <p:cNvPr id="3" name="Content Placeholder 2">
            <a:extLst>
              <a:ext uri="{FF2B5EF4-FFF2-40B4-BE49-F238E27FC236}">
                <a16:creationId xmlns:a16="http://schemas.microsoft.com/office/drawing/2014/main" id="{03BDA06A-A5BB-4138-A0AB-AE1BF7458976}"/>
              </a:ext>
            </a:extLst>
          </p:cNvPr>
          <p:cNvSpPr>
            <a:spLocks noGrp="1"/>
          </p:cNvSpPr>
          <p:nvPr>
            <p:ph sz="half" idx="1"/>
          </p:nvPr>
        </p:nvSpPr>
        <p:spPr>
          <a:xfrm>
            <a:off x="0" y="1253331"/>
            <a:ext cx="7010402" cy="4351338"/>
          </a:xfrm>
        </p:spPr>
        <p:txBody>
          <a:bodyPr>
            <a:noAutofit/>
          </a:bodyPr>
          <a:lstStyle/>
          <a:p>
            <a:pPr lvl="0"/>
            <a:r>
              <a:rPr lang="en-IN" sz="2000" b="1" dirty="0">
                <a:latin typeface="Aparajita" panose="02020603050405020304" pitchFamily="18" charset="0"/>
                <a:cs typeface="Aparajita" panose="02020603050405020304" pitchFamily="18" charset="0"/>
              </a:rPr>
              <a:t>Article 3</a:t>
            </a:r>
            <a:r>
              <a:rPr lang="en-IN" sz="2000" dirty="0">
                <a:latin typeface="Aparajita" panose="02020603050405020304" pitchFamily="18" charset="0"/>
                <a:cs typeface="Aparajita" panose="02020603050405020304" pitchFamily="18" charset="0"/>
              </a:rPr>
              <a:t> in part 2 of the Jammu and Kashmir constitution stated "</a:t>
            </a:r>
            <a:r>
              <a:rPr lang="en-IN" sz="2000" i="1" dirty="0">
                <a:latin typeface="Aparajita" panose="02020603050405020304" pitchFamily="18" charset="0"/>
                <a:cs typeface="Aparajita" panose="02020603050405020304" pitchFamily="18" charset="0"/>
              </a:rPr>
              <a:t>Relationship of the State with the Union of India</a:t>
            </a:r>
            <a:r>
              <a:rPr lang="en-IN" sz="2000" dirty="0">
                <a:latin typeface="Aparajita" panose="02020603050405020304" pitchFamily="18" charset="0"/>
                <a:cs typeface="Aparajita" panose="02020603050405020304" pitchFamily="18" charset="0"/>
              </a:rPr>
              <a:t>:-The State of Jammu and Kashmir is and shall be an integral part of the Union of India."</a:t>
            </a:r>
          </a:p>
          <a:p>
            <a:pPr lvl="0"/>
            <a:r>
              <a:rPr lang="en-IN" sz="2000" b="1" dirty="0">
                <a:latin typeface="Aparajita" panose="02020603050405020304" pitchFamily="18" charset="0"/>
                <a:cs typeface="Aparajita" panose="02020603050405020304" pitchFamily="18" charset="0"/>
              </a:rPr>
              <a:t>Article 5</a:t>
            </a:r>
            <a:r>
              <a:rPr lang="en-IN" sz="2000" dirty="0">
                <a:latin typeface="Aparajita" panose="02020603050405020304" pitchFamily="18" charset="0"/>
                <a:cs typeface="Aparajita" panose="02020603050405020304" pitchFamily="18" charset="0"/>
              </a:rPr>
              <a:t> of the part 2 was about extent of "Executive" and "Legislative" powers of the state and stated that "Jammu and Kashmir Legislative Assembly has executive and legislative power of all matters except those with respect to which Parliament of India has power to make laws for the State under the provisions of the Constitution of India".</a:t>
            </a:r>
            <a:r>
              <a:rPr lang="en-IN" sz="2000" u="sng" baseline="30000" dirty="0">
                <a:latin typeface="Aparajita" panose="02020603050405020304" pitchFamily="18" charset="0"/>
                <a:cs typeface="Aparajita" panose="02020603050405020304" pitchFamily="18" charset="0"/>
              </a:rPr>
              <a:t> </a:t>
            </a:r>
            <a:r>
              <a:rPr lang="en-IN" sz="2000" dirty="0">
                <a:latin typeface="Aparajita" panose="02020603050405020304" pitchFamily="18" charset="0"/>
                <a:cs typeface="Aparajita" panose="02020603050405020304" pitchFamily="18" charset="0"/>
              </a:rPr>
              <a:t>Sectors in which Government of India can make laws for Jammu and Kashmir includes Defence sector, Foreign affairs, Finance and Communication.</a:t>
            </a:r>
          </a:p>
          <a:p>
            <a:r>
              <a:rPr lang="en-IN" sz="2000" b="1" dirty="0">
                <a:latin typeface="Aparajita" panose="02020603050405020304" pitchFamily="18" charset="0"/>
                <a:cs typeface="Aparajita" panose="02020603050405020304" pitchFamily="18" charset="0"/>
              </a:rPr>
              <a:t>Article 147</a:t>
            </a:r>
            <a:r>
              <a:rPr lang="en-IN" sz="2000" dirty="0">
                <a:latin typeface="Aparajita" panose="02020603050405020304" pitchFamily="18" charset="0"/>
                <a:cs typeface="Aparajita" panose="02020603050405020304" pitchFamily="18" charset="0"/>
              </a:rPr>
              <a:t> of Part 12 was about amendment of the Jammu and Kashmir Constitution which stated that, "No Bill shall be introduced or moved in State Legislative Assembly to amend or change above mentioned articles 3 and 5</a:t>
            </a:r>
          </a:p>
          <a:p>
            <a:pPr lvl="0"/>
            <a:r>
              <a:rPr lang="en-IN" sz="2000" b="1" dirty="0">
                <a:latin typeface="Aparajita" panose="02020603050405020304" pitchFamily="18" charset="0"/>
                <a:cs typeface="Aparajita" panose="02020603050405020304" pitchFamily="18" charset="0"/>
              </a:rPr>
              <a:t>Article 48</a:t>
            </a:r>
            <a:r>
              <a:rPr lang="en-IN" sz="2000" dirty="0">
                <a:latin typeface="Aparajita" panose="02020603050405020304" pitchFamily="18" charset="0"/>
                <a:cs typeface="Aparajita" panose="02020603050405020304" pitchFamily="18" charset="0"/>
              </a:rPr>
              <a:t> of Part VI of Jammu and Kashmir constitution defines Pakistan administered Kashmir as "Pakistan Occupied Territory" (POK).</a:t>
            </a:r>
          </a:p>
          <a:p>
            <a:r>
              <a:rPr lang="en-IN" sz="2000" dirty="0">
                <a:latin typeface="Aparajita" panose="02020603050405020304" pitchFamily="18" charset="0"/>
                <a:cs typeface="Aparajita" panose="02020603050405020304" pitchFamily="18" charset="0"/>
              </a:rPr>
              <a:t>There were 111 seats in Jammu and Kashmir state legislative assembly. Of these seats, 24 were reserved for representatives from Pakistan-controlled Kashmir, to remain vacant until Pakistan ceases the "occupation" of Kashmir</a:t>
            </a:r>
          </a:p>
        </p:txBody>
      </p:sp>
      <p:pic>
        <p:nvPicPr>
          <p:cNvPr id="6" name="Content Placeholder 5">
            <a:extLst>
              <a:ext uri="{FF2B5EF4-FFF2-40B4-BE49-F238E27FC236}">
                <a16:creationId xmlns:a16="http://schemas.microsoft.com/office/drawing/2014/main" id="{2E35EEB1-8EB5-48EE-8DCE-FA845B9F39A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10402" y="1293019"/>
            <a:ext cx="3993858" cy="2533650"/>
          </a:xfrm>
        </p:spPr>
      </p:pic>
      <p:pic>
        <p:nvPicPr>
          <p:cNvPr id="8" name="Picture 7">
            <a:extLst>
              <a:ext uri="{FF2B5EF4-FFF2-40B4-BE49-F238E27FC236}">
                <a16:creationId xmlns:a16="http://schemas.microsoft.com/office/drawing/2014/main" id="{63D52735-E8E4-45C7-9DBD-92FFCFC706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0020" y="3794125"/>
            <a:ext cx="3911980" cy="3063875"/>
          </a:xfrm>
          <a:prstGeom prst="rect">
            <a:avLst/>
          </a:prstGeom>
        </p:spPr>
      </p:pic>
    </p:spTree>
    <p:extLst>
      <p:ext uri="{BB962C8B-B14F-4D97-AF65-F5344CB8AC3E}">
        <p14:creationId xmlns:p14="http://schemas.microsoft.com/office/powerpoint/2010/main" val="21699429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C7606-1271-4874-899D-1F922A3DDDC6}"/>
              </a:ext>
            </a:extLst>
          </p:cNvPr>
          <p:cNvSpPr>
            <a:spLocks noGrp="1"/>
          </p:cNvSpPr>
          <p:nvPr>
            <p:ph type="title"/>
          </p:nvPr>
        </p:nvSpPr>
        <p:spPr>
          <a:xfrm>
            <a:off x="0" y="0"/>
            <a:ext cx="10515600" cy="1325563"/>
          </a:xfrm>
        </p:spPr>
        <p:txBody>
          <a:bodyPr/>
          <a:lstStyle/>
          <a:p>
            <a:r>
              <a:rPr lang="en-IN" b="1" dirty="0">
                <a:latin typeface="Bahnschrift" panose="020B0502040204020203" pitchFamily="34" charset="0"/>
              </a:rPr>
              <a:t>High Court Of J&amp;K</a:t>
            </a:r>
          </a:p>
        </p:txBody>
      </p:sp>
      <p:sp>
        <p:nvSpPr>
          <p:cNvPr id="3" name="Content Placeholder 2">
            <a:extLst>
              <a:ext uri="{FF2B5EF4-FFF2-40B4-BE49-F238E27FC236}">
                <a16:creationId xmlns:a16="http://schemas.microsoft.com/office/drawing/2014/main" id="{EC59BC86-AD8A-4C38-8C8D-0AC31FC2D17A}"/>
              </a:ext>
            </a:extLst>
          </p:cNvPr>
          <p:cNvSpPr>
            <a:spLocks noGrp="1"/>
          </p:cNvSpPr>
          <p:nvPr>
            <p:ph sz="half" idx="1"/>
          </p:nvPr>
        </p:nvSpPr>
        <p:spPr>
          <a:xfrm>
            <a:off x="26601" y="1120950"/>
            <a:ext cx="7431211" cy="4351338"/>
          </a:xfrm>
        </p:spPr>
        <p:txBody>
          <a:bodyPr>
            <a:normAutofit/>
          </a:bodyPr>
          <a:lstStyle/>
          <a:p>
            <a:r>
              <a:rPr lang="en-US" sz="3600" dirty="0">
                <a:latin typeface="Aparajita" panose="02020603050405020304" pitchFamily="18" charset="0"/>
                <a:cs typeface="Aparajita" panose="02020603050405020304" pitchFamily="18" charset="0"/>
              </a:rPr>
              <a:t>The High Court of J&amp;K has limited powers as compared to other High Courts within India. It can’t declare any law unconstitutional.</a:t>
            </a:r>
          </a:p>
          <a:p>
            <a:r>
              <a:rPr lang="en-US" sz="3600" dirty="0">
                <a:latin typeface="Aparajita" panose="02020603050405020304" pitchFamily="18" charset="0"/>
                <a:cs typeface="Aparajita" panose="02020603050405020304" pitchFamily="18" charset="0"/>
              </a:rPr>
              <a:t> Unlike High Courts in other states, under Article 226 of the Constitution, it can’t issue writs except for enforcement of Fundamental Rights.</a:t>
            </a:r>
            <a:endParaRPr lang="en-IN" sz="3600" dirty="0">
              <a:latin typeface="Aparajita" panose="02020603050405020304" pitchFamily="18" charset="0"/>
              <a:cs typeface="Aparajita" panose="02020603050405020304" pitchFamily="18" charset="0"/>
            </a:endParaRPr>
          </a:p>
        </p:txBody>
      </p:sp>
      <p:pic>
        <p:nvPicPr>
          <p:cNvPr id="5" name="Picture 4">
            <a:extLst>
              <a:ext uri="{FF2B5EF4-FFF2-40B4-BE49-F238E27FC236}">
                <a16:creationId xmlns:a16="http://schemas.microsoft.com/office/drawing/2014/main" id="{1BE0CBAE-095A-4886-A8EE-9CFDB569EA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0977" y="1203194"/>
            <a:ext cx="4127858" cy="2225806"/>
          </a:xfrm>
          <a:prstGeom prst="rect">
            <a:avLst/>
          </a:prstGeom>
        </p:spPr>
      </p:pic>
      <p:pic>
        <p:nvPicPr>
          <p:cNvPr id="7" name="Picture 6">
            <a:extLst>
              <a:ext uri="{FF2B5EF4-FFF2-40B4-BE49-F238E27FC236}">
                <a16:creationId xmlns:a16="http://schemas.microsoft.com/office/drawing/2014/main" id="{084BAE7E-9E09-43B4-920C-DD5048CCB3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7813" y="4140798"/>
            <a:ext cx="4734187" cy="2662980"/>
          </a:xfrm>
          <a:prstGeom prst="rect">
            <a:avLst/>
          </a:prstGeom>
        </p:spPr>
      </p:pic>
    </p:spTree>
    <p:extLst>
      <p:ext uri="{BB962C8B-B14F-4D97-AF65-F5344CB8AC3E}">
        <p14:creationId xmlns:p14="http://schemas.microsoft.com/office/powerpoint/2010/main" val="33038318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ED395-28B1-4DE1-93FE-08A028C14470}"/>
              </a:ext>
            </a:extLst>
          </p:cNvPr>
          <p:cNvSpPr>
            <a:spLocks noGrp="1"/>
          </p:cNvSpPr>
          <p:nvPr>
            <p:ph type="title"/>
          </p:nvPr>
        </p:nvSpPr>
        <p:spPr>
          <a:xfrm>
            <a:off x="0" y="0"/>
            <a:ext cx="10515600" cy="1325563"/>
          </a:xfrm>
        </p:spPr>
        <p:txBody>
          <a:bodyPr/>
          <a:lstStyle/>
          <a:p>
            <a:r>
              <a:rPr lang="en-IN" b="1" dirty="0">
                <a:latin typeface="Bahnschrift" panose="020B0502040204020203" pitchFamily="34" charset="0"/>
              </a:rPr>
              <a:t>Amendment Of State Constitution</a:t>
            </a:r>
          </a:p>
        </p:txBody>
      </p:sp>
      <p:sp>
        <p:nvSpPr>
          <p:cNvPr id="3" name="Content Placeholder 2">
            <a:extLst>
              <a:ext uri="{FF2B5EF4-FFF2-40B4-BE49-F238E27FC236}">
                <a16:creationId xmlns:a16="http://schemas.microsoft.com/office/drawing/2014/main" id="{A70D5667-2C50-426F-B5A6-194D0E98D6B1}"/>
              </a:ext>
            </a:extLst>
          </p:cNvPr>
          <p:cNvSpPr>
            <a:spLocks noGrp="1"/>
          </p:cNvSpPr>
          <p:nvPr>
            <p:ph sz="half" idx="1"/>
          </p:nvPr>
        </p:nvSpPr>
        <p:spPr>
          <a:xfrm>
            <a:off x="-1" y="1179672"/>
            <a:ext cx="9101416" cy="5678327"/>
          </a:xfrm>
        </p:spPr>
        <p:txBody>
          <a:bodyPr>
            <a:noAutofit/>
          </a:bodyPr>
          <a:lstStyle/>
          <a:p>
            <a:r>
              <a:rPr lang="en-US" dirty="0">
                <a:latin typeface="Aparajita" panose="02020603050405020304" pitchFamily="18" charset="0"/>
                <a:cs typeface="Aparajita" panose="02020603050405020304" pitchFamily="18" charset="0"/>
              </a:rPr>
              <a:t>The Provisions of the State Constitution (except those relating to the relationship of the state with the Union) may be amended by an Act of the Legislative Assembly of the state passed by not less than two-thirds of its membership. </a:t>
            </a:r>
          </a:p>
          <a:p>
            <a:r>
              <a:rPr lang="en-US" dirty="0">
                <a:latin typeface="Aparajita" panose="02020603050405020304" pitchFamily="18" charset="0"/>
                <a:cs typeface="Aparajita" panose="02020603050405020304" pitchFamily="18" charset="0"/>
              </a:rPr>
              <a:t>If such amendment seeks to affect Governor or Election Commission, it needs President’s assent to come into effect. No amendment of the Constitution of India shall extend to J&amp;K unless so extended by an order of the President under Article 370(1).</a:t>
            </a:r>
          </a:p>
          <a:p>
            <a:r>
              <a:rPr lang="en-IN" dirty="0">
                <a:latin typeface="Aparajita" panose="02020603050405020304" pitchFamily="18" charset="0"/>
                <a:cs typeface="Aparajita" panose="02020603050405020304" pitchFamily="18" charset="0"/>
              </a:rPr>
              <a:t>No bill or amendment can be introduced or moved in either House of the Legislature which seeks to make any change in the provisions which is not applicable to the state or which do not extend to matters those with respect to which Parliament has power to make laws for the State under the provisions of the Constitution of India. </a:t>
            </a:r>
            <a:endParaRPr lang="en-US" dirty="0">
              <a:latin typeface="Aparajita" panose="02020603050405020304" pitchFamily="18" charset="0"/>
              <a:cs typeface="Aparajita" panose="02020603050405020304" pitchFamily="18" charset="0"/>
            </a:endParaRPr>
          </a:p>
        </p:txBody>
      </p:sp>
      <p:pic>
        <p:nvPicPr>
          <p:cNvPr id="6" name="Content Placeholder 5">
            <a:extLst>
              <a:ext uri="{FF2B5EF4-FFF2-40B4-BE49-F238E27FC236}">
                <a16:creationId xmlns:a16="http://schemas.microsoft.com/office/drawing/2014/main" id="{3BF9FF82-D988-48EA-9139-70943504C6E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9101415" y="1843166"/>
            <a:ext cx="2828369" cy="4351338"/>
          </a:xfrm>
        </p:spPr>
      </p:pic>
    </p:spTree>
    <p:extLst>
      <p:ext uri="{BB962C8B-B14F-4D97-AF65-F5344CB8AC3E}">
        <p14:creationId xmlns:p14="http://schemas.microsoft.com/office/powerpoint/2010/main" val="27396402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17F0E-0B86-467E-83AB-AC818ABF79BF}"/>
              </a:ext>
            </a:extLst>
          </p:cNvPr>
          <p:cNvSpPr>
            <a:spLocks noGrp="1"/>
          </p:cNvSpPr>
          <p:nvPr>
            <p:ph type="title"/>
          </p:nvPr>
        </p:nvSpPr>
        <p:spPr>
          <a:xfrm>
            <a:off x="0" y="0"/>
            <a:ext cx="10515600" cy="1325563"/>
          </a:xfrm>
        </p:spPr>
        <p:txBody>
          <a:bodyPr/>
          <a:lstStyle/>
          <a:p>
            <a:r>
              <a:rPr lang="en-US" b="1" dirty="0">
                <a:latin typeface="Bahnschrift" panose="020B0502040204020203" pitchFamily="34" charset="0"/>
              </a:rPr>
              <a:t>PAK-IND War of 1965 :</a:t>
            </a:r>
            <a:endParaRPr lang="en-IN" b="1" dirty="0">
              <a:latin typeface="Bahnschrift" panose="020B0502040204020203" pitchFamily="34" charset="0"/>
            </a:endParaRPr>
          </a:p>
        </p:txBody>
      </p:sp>
      <p:sp>
        <p:nvSpPr>
          <p:cNvPr id="3" name="Rectangle 2">
            <a:extLst>
              <a:ext uri="{FF2B5EF4-FFF2-40B4-BE49-F238E27FC236}">
                <a16:creationId xmlns:a16="http://schemas.microsoft.com/office/drawing/2014/main" id="{01DF3ED5-6360-4247-8DA6-B4A4F4596C5C}"/>
              </a:ext>
            </a:extLst>
          </p:cNvPr>
          <p:cNvSpPr/>
          <p:nvPr/>
        </p:nvSpPr>
        <p:spPr>
          <a:xfrm>
            <a:off x="0" y="1325563"/>
            <a:ext cx="8393667" cy="4832092"/>
          </a:xfrm>
          <a:prstGeom prst="rect">
            <a:avLst/>
          </a:prstGeom>
        </p:spPr>
        <p:txBody>
          <a:bodyPr wrap="square">
            <a:spAutoFit/>
          </a:bodyPr>
          <a:lstStyle/>
          <a:p>
            <a:r>
              <a:rPr lang="en-US" sz="2800" dirty="0">
                <a:latin typeface="Aparajita" panose="02020603050405020304" pitchFamily="18" charset="0"/>
                <a:cs typeface="Aparajita" panose="02020603050405020304" pitchFamily="18" charset="0"/>
              </a:rPr>
              <a:t>This war started following Pakistan</a:t>
            </a:r>
            <a:r>
              <a:rPr lang="en-US" sz="2800" dirty="0">
                <a:latin typeface="Aparajita" panose="02020603050405020304" pitchFamily="18" charset="0"/>
                <a:cs typeface="Aparajita" panose="02020603050405020304" pitchFamily="18" charset="0"/>
                <a:hlinkClick r:id="rId3" tooltip="Operation Gibraltar">
                  <a:extLst>
                    <a:ext uri="{A12FA001-AC4F-418D-AE19-62706E023703}">
                      <ahyp:hlinkClr xmlns:ahyp="http://schemas.microsoft.com/office/drawing/2018/hyperlinkcolor" val="tx"/>
                    </a:ext>
                  </a:extLst>
                </a:hlinkClick>
              </a:rPr>
              <a:t>’</a:t>
            </a:r>
            <a:r>
              <a:rPr lang="en-US" sz="2800" dirty="0">
                <a:latin typeface="Aparajita" panose="02020603050405020304" pitchFamily="18" charset="0"/>
                <a:cs typeface="Aparajita" panose="02020603050405020304" pitchFamily="18" charset="0"/>
              </a:rPr>
              <a:t>s Operation Gibraltar, which was designed to infiltrate forces into Jammu &amp; Kashmir to precipitate an insurgency against rule by India. India retaliated by launching a full-scale military attack on West Pakistan. The seventeen-day war caused thousands of casualties on both sides and witnessed the largest engagement of armored vehicles and the largest tank battle since World War II . The hostilities between the two countries ended after a ceasefire was declared following diplomatic intervention by the Soviet Union and USA and the subsequent issuance of the </a:t>
            </a:r>
            <a:r>
              <a:rPr lang="en-US" sz="2800" dirty="0">
                <a:latin typeface="Aparajita" panose="02020603050405020304" pitchFamily="18" charset="0"/>
                <a:cs typeface="Aparajita" panose="02020603050405020304" pitchFamily="18" charset="0"/>
                <a:hlinkClick r:id="rId4" tooltip="Tashkent Declaration"/>
              </a:rPr>
              <a:t> </a:t>
            </a:r>
            <a:r>
              <a:rPr lang="en-US" sz="2800" dirty="0">
                <a:latin typeface="Aparajita" panose="02020603050405020304" pitchFamily="18" charset="0"/>
                <a:cs typeface="Aparajita" panose="02020603050405020304" pitchFamily="18" charset="0"/>
              </a:rPr>
              <a:t>Tashkent Declaration. India had the upper hand over Pakistan when the ceasefire was declared.</a:t>
            </a:r>
            <a:endParaRPr lang="en-US" sz="2800" dirty="0">
              <a:solidFill>
                <a:srgbClr val="000000"/>
              </a:solidFill>
              <a:latin typeface="Aparajita" panose="02020603050405020304" pitchFamily="18" charset="0"/>
              <a:cs typeface="Aparajita" panose="02020603050405020304" pitchFamily="18" charset="0"/>
            </a:endParaRPr>
          </a:p>
        </p:txBody>
      </p:sp>
      <p:pic>
        <p:nvPicPr>
          <p:cNvPr id="8" name="Content Placeholder 7">
            <a:extLst>
              <a:ext uri="{FF2B5EF4-FFF2-40B4-BE49-F238E27FC236}">
                <a16:creationId xmlns:a16="http://schemas.microsoft.com/office/drawing/2014/main" id="{CD3D0F8D-39BB-4E60-85A7-6D3AAC28A393}"/>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8393667" y="2322439"/>
            <a:ext cx="3798333" cy="2583425"/>
          </a:xfrm>
        </p:spPr>
      </p:pic>
    </p:spTree>
    <p:extLst>
      <p:ext uri="{BB962C8B-B14F-4D97-AF65-F5344CB8AC3E}">
        <p14:creationId xmlns:p14="http://schemas.microsoft.com/office/powerpoint/2010/main" val="29597467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E7F34-8533-4465-874C-E43E52E19FD7}"/>
              </a:ext>
            </a:extLst>
          </p:cNvPr>
          <p:cNvSpPr>
            <a:spLocks noGrp="1"/>
          </p:cNvSpPr>
          <p:nvPr>
            <p:ph type="title"/>
          </p:nvPr>
        </p:nvSpPr>
        <p:spPr>
          <a:xfrm>
            <a:off x="0" y="0"/>
            <a:ext cx="10515600" cy="1325563"/>
          </a:xfrm>
        </p:spPr>
        <p:txBody>
          <a:bodyPr/>
          <a:lstStyle/>
          <a:p>
            <a:r>
              <a:rPr lang="en-US" b="1" dirty="0">
                <a:latin typeface="Bahnschrift" panose="020B0502040204020203" pitchFamily="34" charset="0"/>
              </a:rPr>
              <a:t>What is Presidential Order ?</a:t>
            </a:r>
            <a:endParaRPr lang="en-IN" b="1" dirty="0">
              <a:latin typeface="Bahnschrift" panose="020B0502040204020203" pitchFamily="34" charset="0"/>
            </a:endParaRPr>
          </a:p>
        </p:txBody>
      </p:sp>
      <p:sp>
        <p:nvSpPr>
          <p:cNvPr id="3" name="Content Placeholder 2">
            <a:extLst>
              <a:ext uri="{FF2B5EF4-FFF2-40B4-BE49-F238E27FC236}">
                <a16:creationId xmlns:a16="http://schemas.microsoft.com/office/drawing/2014/main" id="{565CE884-AAEE-427C-82D1-CCD326BC9C39}"/>
              </a:ext>
            </a:extLst>
          </p:cNvPr>
          <p:cNvSpPr>
            <a:spLocks noGrp="1"/>
          </p:cNvSpPr>
          <p:nvPr>
            <p:ph sz="half" idx="1"/>
          </p:nvPr>
        </p:nvSpPr>
        <p:spPr>
          <a:xfrm>
            <a:off x="0" y="1325563"/>
            <a:ext cx="7130562" cy="4351338"/>
          </a:xfrm>
        </p:spPr>
        <p:txBody>
          <a:bodyPr>
            <a:normAutofit/>
          </a:bodyPr>
          <a:lstStyle/>
          <a:p>
            <a:r>
              <a:rPr lang="en-IN" sz="3200" dirty="0">
                <a:solidFill>
                  <a:srgbClr val="282829"/>
                </a:solidFill>
                <a:effectLst/>
                <a:latin typeface="Aparajita" panose="02020603050405020304" pitchFamily="18" charset="0"/>
                <a:ea typeface="Calibri" panose="020F0502020204030204" pitchFamily="34" charset="0"/>
                <a:cs typeface="Aparajita" panose="02020603050405020304" pitchFamily="18" charset="0"/>
              </a:rPr>
              <a:t>The Prime minister in consultation with his cabinet colleagues prepares an order to be signed and issued by the President to make it effective.</a:t>
            </a:r>
            <a:endParaRPr lang="en-IN" sz="3200" dirty="0">
              <a:solidFill>
                <a:srgbClr val="282829"/>
              </a:solidFill>
              <a:latin typeface="Aparajita" panose="02020603050405020304" pitchFamily="18" charset="0"/>
              <a:cs typeface="Aparajita" panose="02020603050405020304" pitchFamily="18" charset="0"/>
            </a:endParaRPr>
          </a:p>
          <a:p>
            <a:r>
              <a:rPr lang="en-IN" sz="3200" dirty="0">
                <a:solidFill>
                  <a:srgbClr val="282829"/>
                </a:solidFill>
                <a:latin typeface="Aparajita" panose="02020603050405020304" pitchFamily="18" charset="0"/>
                <a:cs typeface="Aparajita" panose="02020603050405020304" pitchFamily="18" charset="0"/>
              </a:rPr>
              <a:t>At the time of immediate action the President can issue an Ordinance.</a:t>
            </a:r>
          </a:p>
          <a:p>
            <a:r>
              <a:rPr lang="en-IN" sz="3200" dirty="0">
                <a:solidFill>
                  <a:srgbClr val="282829"/>
                </a:solidFill>
                <a:latin typeface="Aparajita" panose="02020603050405020304" pitchFamily="18" charset="0"/>
                <a:ea typeface="Calibri" panose="020F0502020204030204" pitchFamily="34" charset="0"/>
                <a:cs typeface="Aparajita" panose="02020603050405020304" pitchFamily="18" charset="0"/>
              </a:rPr>
              <a:t>A</a:t>
            </a:r>
            <a:r>
              <a:rPr lang="en-IN" sz="3200" dirty="0">
                <a:solidFill>
                  <a:srgbClr val="282829"/>
                </a:solidFill>
                <a:effectLst/>
                <a:latin typeface="Aparajita" panose="02020603050405020304" pitchFamily="18" charset="0"/>
                <a:ea typeface="Calibri" panose="020F0502020204030204" pitchFamily="34" charset="0"/>
                <a:cs typeface="Aparajita" panose="02020603050405020304" pitchFamily="18" charset="0"/>
              </a:rPr>
              <a:t>n emergency power 'only' given to the executive 'to meet a contingency situation</a:t>
            </a:r>
            <a:r>
              <a:rPr lang="en-IN" sz="3200" b="1" dirty="0">
                <a:solidFill>
                  <a:srgbClr val="282829"/>
                </a:solidFill>
                <a:latin typeface="Aparajita" panose="02020603050405020304" pitchFamily="18" charset="0"/>
                <a:ea typeface="Calibri" panose="020F0502020204030204" pitchFamily="34" charset="0"/>
                <a:cs typeface="Aparajita" panose="02020603050405020304" pitchFamily="18" charset="0"/>
              </a:rPr>
              <a:t>.</a:t>
            </a:r>
            <a:endParaRPr lang="en-IN" sz="3200" dirty="0">
              <a:latin typeface="Aparajita" panose="02020603050405020304" pitchFamily="18" charset="0"/>
              <a:cs typeface="Aparajita" panose="02020603050405020304" pitchFamily="18" charset="0"/>
            </a:endParaRPr>
          </a:p>
        </p:txBody>
      </p:sp>
      <p:pic>
        <p:nvPicPr>
          <p:cNvPr id="6" name="Content Placeholder 5">
            <a:extLst>
              <a:ext uri="{FF2B5EF4-FFF2-40B4-BE49-F238E27FC236}">
                <a16:creationId xmlns:a16="http://schemas.microsoft.com/office/drawing/2014/main" id="{C627EE01-D6B2-4853-82A9-50BF449D0C7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130562" y="1690688"/>
            <a:ext cx="3810000" cy="4124325"/>
          </a:xfrm>
        </p:spPr>
      </p:pic>
    </p:spTree>
    <p:extLst>
      <p:ext uri="{BB962C8B-B14F-4D97-AF65-F5344CB8AC3E}">
        <p14:creationId xmlns:p14="http://schemas.microsoft.com/office/powerpoint/2010/main" val="14503393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16346D25-07CE-4FF1-BA21-DE91A415FD79}"/>
              </a:ext>
            </a:extLst>
          </p:cNvPr>
          <p:cNvSpPr>
            <a:spLocks noGrp="1"/>
          </p:cNvSpPr>
          <p:nvPr>
            <p:ph sz="half" idx="1"/>
          </p:nvPr>
        </p:nvSpPr>
        <p:spPr>
          <a:xfrm>
            <a:off x="233508" y="168904"/>
            <a:ext cx="7114995" cy="6233938"/>
          </a:xfrm>
        </p:spPr>
        <p:txBody>
          <a:bodyPr>
            <a:noAutofit/>
          </a:bodyPr>
          <a:lstStyle/>
          <a:p>
            <a:r>
              <a:rPr lang="en-US" dirty="0">
                <a:latin typeface="Aparajita" panose="02020603050405020304" pitchFamily="18" charset="0"/>
                <a:cs typeface="Aparajita" panose="02020603050405020304" pitchFamily="18" charset="0"/>
              </a:rPr>
              <a:t>The second Indo-Pakistani conflict (1965) was also fought over Kashmir and started without a formal declaration of war. The war began in August 5, 1965 and was ended Sept 22, 1965.</a:t>
            </a:r>
          </a:p>
          <a:p>
            <a:r>
              <a:rPr lang="en-US" dirty="0">
                <a:latin typeface="Aparajita" panose="02020603050405020304" pitchFamily="18" charset="0"/>
                <a:cs typeface="Aparajita" panose="02020603050405020304" pitchFamily="18" charset="0"/>
              </a:rPr>
              <a:t>After Pakistan was successful in the Rann of Kutch earlier in 1965, Ayub Khan the Pakistani army general and the second President of Pakistan was pressured by the hawks in his cabinet (led by Z.A. Bhutto) and the army to infiltrate the ceasefire line in Kashmir. Ayub Khan calculated that "Hindu morale would not stand more than a couple of hard blows at the right time and place” although by this time Operation Gibraltar had failed and India had captured the Haji Pir Pass.</a:t>
            </a:r>
            <a:r>
              <a:rPr lang="en-US" b="1" dirty="0">
                <a:latin typeface="Aparajita" panose="02020603050405020304" pitchFamily="18" charset="0"/>
                <a:cs typeface="Aparajita" panose="02020603050405020304" pitchFamily="18" charset="0"/>
              </a:rPr>
              <a:t> </a:t>
            </a:r>
          </a:p>
          <a:p>
            <a:r>
              <a:rPr lang="en-US" dirty="0">
                <a:latin typeface="Aparajita" panose="02020603050405020304" pitchFamily="18" charset="0"/>
                <a:cs typeface="Aparajita" panose="02020603050405020304" pitchFamily="18" charset="0"/>
              </a:rPr>
              <a:t>The initial battles between India and Pakistan were contained within Kashmir involving both infantry and armor units with each country's air force playing major roles.</a:t>
            </a:r>
            <a:endParaRPr lang="en-US" b="1" dirty="0">
              <a:latin typeface="Aparajita" panose="02020603050405020304" pitchFamily="18" charset="0"/>
              <a:cs typeface="Aparajita" panose="02020603050405020304" pitchFamily="18" charset="0"/>
            </a:endParaRPr>
          </a:p>
        </p:txBody>
      </p:sp>
      <p:pic>
        <p:nvPicPr>
          <p:cNvPr id="15" name="Content Placeholder 14">
            <a:extLst>
              <a:ext uri="{FF2B5EF4-FFF2-40B4-BE49-F238E27FC236}">
                <a16:creationId xmlns:a16="http://schemas.microsoft.com/office/drawing/2014/main" id="{54F7EEC0-C286-4885-BEC4-4B348E1BAFC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348503" y="1383845"/>
            <a:ext cx="2733675" cy="1676400"/>
          </a:xfrm>
          <a:prstGeom prst="rect">
            <a:avLst/>
          </a:prstGeom>
        </p:spPr>
      </p:pic>
      <p:pic>
        <p:nvPicPr>
          <p:cNvPr id="16" name="Picture 15">
            <a:extLst>
              <a:ext uri="{FF2B5EF4-FFF2-40B4-BE49-F238E27FC236}">
                <a16:creationId xmlns:a16="http://schemas.microsoft.com/office/drawing/2014/main" id="{E6FE71EF-2416-4271-8286-D6F208B3A6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1723" y="1676400"/>
            <a:ext cx="1700277" cy="2269957"/>
          </a:xfrm>
          <a:prstGeom prst="rect">
            <a:avLst/>
          </a:prstGeom>
        </p:spPr>
      </p:pic>
      <p:pic>
        <p:nvPicPr>
          <p:cNvPr id="17" name="Picture 16">
            <a:extLst>
              <a:ext uri="{FF2B5EF4-FFF2-40B4-BE49-F238E27FC236}">
                <a16:creationId xmlns:a16="http://schemas.microsoft.com/office/drawing/2014/main" id="{E759F4E2-12F3-4EE2-894A-DECB7431BC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4728" y="4545467"/>
            <a:ext cx="2457450" cy="1857375"/>
          </a:xfrm>
          <a:prstGeom prst="rect">
            <a:avLst/>
          </a:prstGeom>
        </p:spPr>
      </p:pic>
    </p:spTree>
    <p:extLst>
      <p:ext uri="{BB962C8B-B14F-4D97-AF65-F5344CB8AC3E}">
        <p14:creationId xmlns:p14="http://schemas.microsoft.com/office/powerpoint/2010/main" val="20621300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D1F5C5-1993-418D-8044-9D566178FDDC}"/>
              </a:ext>
            </a:extLst>
          </p:cNvPr>
          <p:cNvSpPr/>
          <p:nvPr/>
        </p:nvSpPr>
        <p:spPr>
          <a:xfrm>
            <a:off x="0" y="-15764"/>
            <a:ext cx="7740385" cy="6494085"/>
          </a:xfrm>
          <a:prstGeom prst="rect">
            <a:avLst/>
          </a:prstGeom>
        </p:spPr>
        <p:txBody>
          <a:bodyPr wrap="square">
            <a:spAutoFit/>
          </a:bodyPr>
          <a:lstStyle/>
          <a:p>
            <a:pPr marL="457200" indent="-457200">
              <a:buFont typeface="Arial" panose="020B0604020202020204" pitchFamily="34" charset="0"/>
              <a:buChar char="•"/>
            </a:pPr>
            <a:endParaRPr lang="en-US" sz="3200" b="1" dirty="0">
              <a:latin typeface="Aparajita" panose="02020603050405020304" pitchFamily="18" charset="0"/>
              <a:cs typeface="Aparajita" panose="02020603050405020304" pitchFamily="18" charset="0"/>
            </a:endParaRPr>
          </a:p>
          <a:p>
            <a:pPr marL="457200" indent="-457200">
              <a:buFont typeface="Arial" panose="020B0604020202020204" pitchFamily="34" charset="0"/>
              <a:buChar char="•"/>
            </a:pPr>
            <a:endParaRPr lang="en-US" sz="3200" dirty="0">
              <a:latin typeface="Aparajita" panose="02020603050405020304" pitchFamily="18" charset="0"/>
              <a:cs typeface="Aparajita" panose="02020603050405020304" pitchFamily="18" charset="0"/>
            </a:endParaRPr>
          </a:p>
          <a:p>
            <a:pPr marL="457200" indent="-457200">
              <a:buFont typeface="Arial" panose="020B0604020202020204" pitchFamily="34" charset="0"/>
              <a:buChar char="•"/>
            </a:pPr>
            <a:r>
              <a:rPr lang="en-US" sz="3200" dirty="0">
                <a:latin typeface="Aparajita" panose="02020603050405020304" pitchFamily="18" charset="0"/>
                <a:cs typeface="Aparajita" panose="02020603050405020304" pitchFamily="18" charset="0"/>
              </a:rPr>
              <a:t>By Sept 22 both sides had agreed to a UN mandated cease-fire ending the war that had by that point reached a stalemate.</a:t>
            </a:r>
          </a:p>
          <a:p>
            <a:endParaRPr lang="en-US" sz="3200" dirty="0">
              <a:latin typeface="Aparajita" panose="02020603050405020304" pitchFamily="18" charset="0"/>
              <a:cs typeface="Aparajita" panose="02020603050405020304" pitchFamily="18" charset="0"/>
            </a:endParaRPr>
          </a:p>
          <a:p>
            <a:endParaRPr lang="en-US" sz="3200" dirty="0">
              <a:latin typeface="Aparajita" panose="02020603050405020304" pitchFamily="18" charset="0"/>
              <a:cs typeface="Aparajita" panose="02020603050405020304" pitchFamily="18" charset="0"/>
            </a:endParaRPr>
          </a:p>
          <a:p>
            <a:endParaRPr lang="en-US" sz="3200" dirty="0">
              <a:latin typeface="Aparajita" panose="02020603050405020304" pitchFamily="18" charset="0"/>
              <a:cs typeface="Aparajita" panose="02020603050405020304" pitchFamily="18" charset="0"/>
            </a:endParaRPr>
          </a:p>
          <a:p>
            <a:pPr marL="457200" indent="-457200">
              <a:buFont typeface="Arial" panose="020B0604020202020204" pitchFamily="34" charset="0"/>
              <a:buChar char="•"/>
            </a:pPr>
            <a:r>
              <a:rPr lang="en-US" sz="3200" dirty="0">
                <a:latin typeface="Aparajita" panose="02020603050405020304" pitchFamily="18" charset="0"/>
                <a:cs typeface="Aparajita" panose="02020603050405020304" pitchFamily="18" charset="0"/>
              </a:rPr>
              <a:t>Overall, the war was militarily inconclusive; each side held prisoners and some territory belonging to the other. Losses were relatively heavy--on the Pakistani side, twenty aircraft, 200 tanks, and 3,800 troops.</a:t>
            </a:r>
          </a:p>
        </p:txBody>
      </p:sp>
      <p:pic>
        <p:nvPicPr>
          <p:cNvPr id="14" name="Picture 13">
            <a:extLst>
              <a:ext uri="{FF2B5EF4-FFF2-40B4-BE49-F238E27FC236}">
                <a16:creationId xmlns:a16="http://schemas.microsoft.com/office/drawing/2014/main" id="{995FAA02-9E75-44C5-B059-44B8E623FF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0385" y="688150"/>
            <a:ext cx="2838224" cy="2061886"/>
          </a:xfrm>
          <a:prstGeom prst="rect">
            <a:avLst/>
          </a:prstGeom>
        </p:spPr>
      </p:pic>
      <p:pic>
        <p:nvPicPr>
          <p:cNvPr id="19" name="Picture 18">
            <a:extLst>
              <a:ext uri="{FF2B5EF4-FFF2-40B4-BE49-F238E27FC236}">
                <a16:creationId xmlns:a16="http://schemas.microsoft.com/office/drawing/2014/main" id="{F1DC976A-1C00-46B9-9A8B-81B842F26D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1534" y="2858995"/>
            <a:ext cx="2762250" cy="1657350"/>
          </a:xfrm>
          <a:prstGeom prst="rect">
            <a:avLst/>
          </a:prstGeom>
        </p:spPr>
      </p:pic>
      <p:pic>
        <p:nvPicPr>
          <p:cNvPr id="21" name="Picture 20">
            <a:extLst>
              <a:ext uri="{FF2B5EF4-FFF2-40B4-BE49-F238E27FC236}">
                <a16:creationId xmlns:a16="http://schemas.microsoft.com/office/drawing/2014/main" id="{C912F0C5-CACA-483D-BFA9-3E30E7D0BF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0772" y="4687860"/>
            <a:ext cx="2457450" cy="1857375"/>
          </a:xfrm>
          <a:prstGeom prst="rect">
            <a:avLst/>
          </a:prstGeom>
        </p:spPr>
      </p:pic>
    </p:spTree>
    <p:extLst>
      <p:ext uri="{BB962C8B-B14F-4D97-AF65-F5344CB8AC3E}">
        <p14:creationId xmlns:p14="http://schemas.microsoft.com/office/powerpoint/2010/main" val="13943407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4FDA1-7332-42DD-9F5E-70B91FD54797}"/>
              </a:ext>
            </a:extLst>
          </p:cNvPr>
          <p:cNvSpPr>
            <a:spLocks noGrp="1"/>
          </p:cNvSpPr>
          <p:nvPr>
            <p:ph type="title"/>
          </p:nvPr>
        </p:nvSpPr>
        <p:spPr>
          <a:xfrm>
            <a:off x="0" y="18255"/>
            <a:ext cx="10515600" cy="1325563"/>
          </a:xfrm>
        </p:spPr>
        <p:txBody>
          <a:bodyPr>
            <a:normAutofit/>
          </a:bodyPr>
          <a:lstStyle/>
          <a:p>
            <a:r>
              <a:rPr lang="en-US" sz="3600" b="1" dirty="0">
                <a:latin typeface="Bahnschrift" panose="020B0502040204020203" pitchFamily="34" charset="0"/>
              </a:rPr>
              <a:t> 1971 war: The story of India's victory, Pak's surrender, Bangladesh freedom.</a:t>
            </a:r>
            <a:endParaRPr lang="en-IN" sz="3600" b="1" dirty="0">
              <a:latin typeface="Bahnschrift" panose="020B0502040204020203" pitchFamily="34" charset="0"/>
            </a:endParaRPr>
          </a:p>
        </p:txBody>
      </p:sp>
      <p:sp>
        <p:nvSpPr>
          <p:cNvPr id="3" name="Content Placeholder 2">
            <a:extLst>
              <a:ext uri="{FF2B5EF4-FFF2-40B4-BE49-F238E27FC236}">
                <a16:creationId xmlns:a16="http://schemas.microsoft.com/office/drawing/2014/main" id="{694EBD9D-F8F2-4F02-923C-590F5E6CEFEF}"/>
              </a:ext>
            </a:extLst>
          </p:cNvPr>
          <p:cNvSpPr>
            <a:spLocks noGrp="1"/>
          </p:cNvSpPr>
          <p:nvPr>
            <p:ph idx="1"/>
          </p:nvPr>
        </p:nvSpPr>
        <p:spPr>
          <a:xfrm>
            <a:off x="0" y="1612265"/>
            <a:ext cx="7496076" cy="4351338"/>
          </a:xfrm>
        </p:spPr>
        <p:txBody>
          <a:bodyPr>
            <a:noAutofit/>
          </a:bodyPr>
          <a:lstStyle/>
          <a:p>
            <a:r>
              <a:rPr lang="en-US" sz="3200" dirty="0">
                <a:latin typeface="Aparajita" panose="02020603050405020304" pitchFamily="18" charset="0"/>
                <a:cs typeface="Aparajita" panose="02020603050405020304" pitchFamily="18" charset="0"/>
              </a:rPr>
              <a:t>On 16</a:t>
            </a:r>
            <a:r>
              <a:rPr lang="en-US" sz="3200" baseline="30000" dirty="0">
                <a:latin typeface="Aparajita" panose="02020603050405020304" pitchFamily="18" charset="0"/>
                <a:cs typeface="Aparajita" panose="02020603050405020304" pitchFamily="18" charset="0"/>
              </a:rPr>
              <a:t>th</a:t>
            </a:r>
            <a:r>
              <a:rPr lang="en-US" sz="3200" dirty="0">
                <a:latin typeface="Aparajita" panose="02020603050405020304" pitchFamily="18" charset="0"/>
                <a:cs typeface="Aparajita" panose="02020603050405020304" pitchFamily="18" charset="0"/>
              </a:rPr>
              <a:t> December 1971, India won the war against Pakistan that resulted in the birth of Bangladesh (then East Pakistan).</a:t>
            </a:r>
          </a:p>
          <a:p>
            <a:endParaRPr lang="en-US" sz="3200" dirty="0">
              <a:latin typeface="Aparajita" panose="02020603050405020304" pitchFamily="18" charset="0"/>
              <a:cs typeface="Aparajita" panose="02020603050405020304" pitchFamily="18" charset="0"/>
            </a:endParaRPr>
          </a:p>
          <a:p>
            <a:pPr marL="0" indent="0">
              <a:buNone/>
            </a:pPr>
            <a:endParaRPr lang="en-US" sz="3200" dirty="0">
              <a:latin typeface="Aparajita" panose="02020603050405020304" pitchFamily="18" charset="0"/>
              <a:cs typeface="Aparajita" panose="02020603050405020304" pitchFamily="18" charset="0"/>
            </a:endParaRPr>
          </a:p>
          <a:p>
            <a:r>
              <a:rPr lang="en-US" sz="3200" dirty="0">
                <a:latin typeface="Aparajita" panose="02020603050405020304" pitchFamily="18" charset="0"/>
                <a:cs typeface="Aparajita" panose="02020603050405020304" pitchFamily="18" charset="0"/>
              </a:rPr>
              <a:t>Pakistan lost half its country, its forces in the East, and had to publicly surrender to India. It was also the largest military surrender after World War II.</a:t>
            </a:r>
            <a:endParaRPr lang="en-US" sz="3200" b="1" dirty="0">
              <a:latin typeface="Aparajita" panose="02020603050405020304" pitchFamily="18" charset="0"/>
              <a:cs typeface="Aparajita" panose="02020603050405020304" pitchFamily="18" charset="0"/>
            </a:endParaRPr>
          </a:p>
        </p:txBody>
      </p:sp>
      <p:pic>
        <p:nvPicPr>
          <p:cNvPr id="9" name="Picture 8">
            <a:extLst>
              <a:ext uri="{FF2B5EF4-FFF2-40B4-BE49-F238E27FC236}">
                <a16:creationId xmlns:a16="http://schemas.microsoft.com/office/drawing/2014/main" id="{8883E184-537E-4C8B-B9C8-A5BCDDCEA0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5345" y="4571128"/>
            <a:ext cx="3260510" cy="1825886"/>
          </a:xfrm>
          <a:prstGeom prst="rect">
            <a:avLst/>
          </a:prstGeom>
        </p:spPr>
      </p:pic>
      <p:pic>
        <p:nvPicPr>
          <p:cNvPr id="10" name="Picture 9">
            <a:extLst>
              <a:ext uri="{FF2B5EF4-FFF2-40B4-BE49-F238E27FC236}">
                <a16:creationId xmlns:a16="http://schemas.microsoft.com/office/drawing/2014/main" id="{A34D17E1-0876-436E-ADAD-0CDA71DC07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6076" y="1343818"/>
            <a:ext cx="4102189" cy="2814690"/>
          </a:xfrm>
          <a:prstGeom prst="rect">
            <a:avLst/>
          </a:prstGeom>
        </p:spPr>
      </p:pic>
    </p:spTree>
    <p:extLst>
      <p:ext uri="{BB962C8B-B14F-4D97-AF65-F5344CB8AC3E}">
        <p14:creationId xmlns:p14="http://schemas.microsoft.com/office/powerpoint/2010/main" val="15849892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5A233E0-C54C-41AC-9D12-561DAE1048EB}"/>
              </a:ext>
            </a:extLst>
          </p:cNvPr>
          <p:cNvSpPr/>
          <p:nvPr/>
        </p:nvSpPr>
        <p:spPr>
          <a:xfrm>
            <a:off x="322555" y="366139"/>
            <a:ext cx="7351492" cy="5016758"/>
          </a:xfrm>
          <a:prstGeom prst="rect">
            <a:avLst/>
          </a:prstGeom>
        </p:spPr>
        <p:txBody>
          <a:bodyPr wrap="square">
            <a:spAutoFit/>
          </a:bodyPr>
          <a:lstStyle/>
          <a:p>
            <a:pPr marL="342900" indent="-342900">
              <a:buFont typeface="Arial" panose="020B0604020202020204" pitchFamily="34" charset="0"/>
              <a:buChar char="•"/>
            </a:pPr>
            <a:r>
              <a:rPr lang="en-US" sz="3200" dirty="0">
                <a:solidFill>
                  <a:srgbClr val="000000"/>
                </a:solidFill>
                <a:latin typeface="Aparajita" panose="02020603050405020304" pitchFamily="18" charset="0"/>
                <a:cs typeface="Aparajita" panose="02020603050405020304" pitchFamily="18" charset="0"/>
              </a:rPr>
              <a:t>The war ended after the chief of the Pakistani forces, General Amir Abdullah Khan Niazi, along with 93,000 troops, surrendered to the joint forces of Indian Army and Bangladesh's Mukti Bahini.</a:t>
            </a:r>
          </a:p>
          <a:p>
            <a:pPr marL="342900" indent="-342900">
              <a:buFont typeface="Arial" panose="020B0604020202020204" pitchFamily="34" charset="0"/>
              <a:buChar char="•"/>
            </a:pPr>
            <a:endParaRPr lang="en-US" sz="3200" dirty="0">
              <a:solidFill>
                <a:srgbClr val="000000"/>
              </a:solidFill>
              <a:latin typeface="Aparajita" panose="02020603050405020304" pitchFamily="18" charset="0"/>
              <a:cs typeface="Aparajita" panose="02020603050405020304" pitchFamily="18" charset="0"/>
            </a:endParaRPr>
          </a:p>
          <a:p>
            <a:pPr marL="342900" indent="-342900">
              <a:buFont typeface="Arial" panose="020B0604020202020204" pitchFamily="34" charset="0"/>
              <a:buChar char="•"/>
            </a:pPr>
            <a:r>
              <a:rPr lang="en-US" sz="3200" dirty="0">
                <a:solidFill>
                  <a:srgbClr val="000000"/>
                </a:solidFill>
                <a:latin typeface="Aparajita" panose="02020603050405020304" pitchFamily="18" charset="0"/>
                <a:cs typeface="Aparajita" panose="02020603050405020304" pitchFamily="18" charset="0"/>
              </a:rPr>
              <a:t>General A A K Niazi signed the Instrument of Surrender on 16 December 1971 in Dhaka, marking the formation of East Pakistan as the new nation of Bangladesh. Pakistan also lost half of its territory with the birth of Bangladesh.</a:t>
            </a:r>
          </a:p>
        </p:txBody>
      </p:sp>
      <p:pic>
        <p:nvPicPr>
          <p:cNvPr id="9" name="Picture 8">
            <a:extLst>
              <a:ext uri="{FF2B5EF4-FFF2-40B4-BE49-F238E27FC236}">
                <a16:creationId xmlns:a16="http://schemas.microsoft.com/office/drawing/2014/main" id="{ACC1457E-8BED-4DBD-B21F-C22B6E2111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4047" y="1770355"/>
            <a:ext cx="4432584" cy="3317289"/>
          </a:xfrm>
          <a:prstGeom prst="rect">
            <a:avLst/>
          </a:prstGeom>
        </p:spPr>
      </p:pic>
    </p:spTree>
    <p:extLst>
      <p:ext uri="{BB962C8B-B14F-4D97-AF65-F5344CB8AC3E}">
        <p14:creationId xmlns:p14="http://schemas.microsoft.com/office/powerpoint/2010/main" val="9650641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D79E0D-1E9D-473F-A7AD-7A34CB575022}"/>
              </a:ext>
            </a:extLst>
          </p:cNvPr>
          <p:cNvSpPr/>
          <p:nvPr/>
        </p:nvSpPr>
        <p:spPr>
          <a:xfrm>
            <a:off x="482354" y="148471"/>
            <a:ext cx="6668698" cy="6001643"/>
          </a:xfrm>
          <a:prstGeom prst="rect">
            <a:avLst/>
          </a:prstGeom>
        </p:spPr>
        <p:txBody>
          <a:bodyPr wrap="square">
            <a:spAutoFit/>
          </a:bodyPr>
          <a:lstStyle/>
          <a:p>
            <a:pPr marL="457200" indent="-457200">
              <a:buFont typeface="Arial" panose="020B0604020202020204" pitchFamily="34" charset="0"/>
              <a:buChar char="•"/>
            </a:pPr>
            <a:r>
              <a:rPr lang="en-US" sz="3200" dirty="0">
                <a:solidFill>
                  <a:srgbClr val="000000"/>
                </a:solidFill>
                <a:latin typeface="Aparajita" panose="02020603050405020304" pitchFamily="18" charset="0"/>
                <a:cs typeface="Aparajita" panose="02020603050405020304" pitchFamily="18" charset="0"/>
              </a:rPr>
              <a:t>As Pakistan’s atrocities increased, former Prime Minister Indira Gandhi decided to take action against Pakistan at the same time give refuge to civilians from other side of the border.</a:t>
            </a:r>
          </a:p>
          <a:p>
            <a:pPr marL="457200" indent="-457200">
              <a:buFont typeface="Arial" panose="020B0604020202020204" pitchFamily="34" charset="0"/>
              <a:buChar char="•"/>
            </a:pPr>
            <a:r>
              <a:rPr lang="en-US" sz="3200" dirty="0">
                <a:solidFill>
                  <a:srgbClr val="000000"/>
                </a:solidFill>
                <a:latin typeface="Aparajita" panose="02020603050405020304" pitchFamily="18" charset="0"/>
                <a:cs typeface="Aparajita" panose="02020603050405020304" pitchFamily="18" charset="0"/>
              </a:rPr>
              <a:t>She ordered Army Chief General Sam Manekshaw to launch offensive against Pakistan following which India launched a full-scale war against its neighbour.</a:t>
            </a:r>
          </a:p>
          <a:p>
            <a:pPr marL="457200" indent="-457200">
              <a:buFont typeface="Arial" panose="020B0604020202020204" pitchFamily="34" charset="0"/>
              <a:buChar char="•"/>
            </a:pPr>
            <a:r>
              <a:rPr lang="en-US" sz="3200" dirty="0">
                <a:latin typeface="Aparajita" panose="02020603050405020304" pitchFamily="18" charset="0"/>
                <a:cs typeface="Aparajita" panose="02020603050405020304" pitchFamily="18" charset="0"/>
              </a:rPr>
              <a:t>On December 6, she announced in Parliament that India had accorded recognition to the Bangladesh Government.</a:t>
            </a:r>
          </a:p>
        </p:txBody>
      </p:sp>
      <p:pic>
        <p:nvPicPr>
          <p:cNvPr id="4" name="Picture 3">
            <a:extLst>
              <a:ext uri="{FF2B5EF4-FFF2-40B4-BE49-F238E27FC236}">
                <a16:creationId xmlns:a16="http://schemas.microsoft.com/office/drawing/2014/main" id="{BCE2322F-668A-4FFF-ACFE-40922ED215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6062" y="148471"/>
            <a:ext cx="3139319" cy="1908368"/>
          </a:xfrm>
          <a:prstGeom prst="rect">
            <a:avLst/>
          </a:prstGeom>
        </p:spPr>
      </p:pic>
      <p:pic>
        <p:nvPicPr>
          <p:cNvPr id="6" name="Picture 5">
            <a:extLst>
              <a:ext uri="{FF2B5EF4-FFF2-40B4-BE49-F238E27FC236}">
                <a16:creationId xmlns:a16="http://schemas.microsoft.com/office/drawing/2014/main" id="{C8D6C491-7F79-4464-AAC6-F52DB0B1BE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6062" y="4686452"/>
            <a:ext cx="2726556" cy="1817703"/>
          </a:xfrm>
          <a:prstGeom prst="rect">
            <a:avLst/>
          </a:prstGeom>
        </p:spPr>
      </p:pic>
      <p:pic>
        <p:nvPicPr>
          <p:cNvPr id="8" name="Picture 7">
            <a:extLst>
              <a:ext uri="{FF2B5EF4-FFF2-40B4-BE49-F238E27FC236}">
                <a16:creationId xmlns:a16="http://schemas.microsoft.com/office/drawing/2014/main" id="{BAB65B3E-236A-4EB8-B45C-2DF6595837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1052" y="2435648"/>
            <a:ext cx="4484329" cy="1739075"/>
          </a:xfrm>
          <a:prstGeom prst="rect">
            <a:avLst/>
          </a:prstGeom>
        </p:spPr>
      </p:pic>
    </p:spTree>
    <p:extLst>
      <p:ext uri="{BB962C8B-B14F-4D97-AF65-F5344CB8AC3E}">
        <p14:creationId xmlns:p14="http://schemas.microsoft.com/office/powerpoint/2010/main" val="25409634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AC90C-1172-4708-B68B-FDC176D523B3}"/>
              </a:ext>
            </a:extLst>
          </p:cNvPr>
          <p:cNvSpPr>
            <a:spLocks noGrp="1"/>
          </p:cNvSpPr>
          <p:nvPr>
            <p:ph type="title"/>
          </p:nvPr>
        </p:nvSpPr>
        <p:spPr>
          <a:xfrm>
            <a:off x="360727" y="26644"/>
            <a:ext cx="10515600" cy="1325563"/>
          </a:xfrm>
        </p:spPr>
        <p:txBody>
          <a:bodyPr>
            <a:normAutofit/>
          </a:bodyPr>
          <a:lstStyle/>
          <a:p>
            <a:r>
              <a:rPr lang="en-US" b="1" dirty="0">
                <a:latin typeface="Bahnschrift" panose="020B0502040204020203" pitchFamily="34" charset="0"/>
              </a:rPr>
              <a:t>Simla Agreement 1972 :</a:t>
            </a:r>
            <a:endParaRPr lang="en-IN" dirty="0">
              <a:latin typeface="Bahnschrift" panose="020B0502040204020203" pitchFamily="34" charset="0"/>
            </a:endParaRPr>
          </a:p>
        </p:txBody>
      </p:sp>
      <p:sp>
        <p:nvSpPr>
          <p:cNvPr id="3" name="Content Placeholder 2">
            <a:extLst>
              <a:ext uri="{FF2B5EF4-FFF2-40B4-BE49-F238E27FC236}">
                <a16:creationId xmlns:a16="http://schemas.microsoft.com/office/drawing/2014/main" id="{D8E5D5DC-5A05-4650-B79A-8695B9C81053}"/>
              </a:ext>
            </a:extLst>
          </p:cNvPr>
          <p:cNvSpPr>
            <a:spLocks noGrp="1"/>
          </p:cNvSpPr>
          <p:nvPr>
            <p:ph idx="1"/>
          </p:nvPr>
        </p:nvSpPr>
        <p:spPr>
          <a:xfrm>
            <a:off x="125835" y="1343818"/>
            <a:ext cx="8859054" cy="4351338"/>
          </a:xfrm>
        </p:spPr>
        <p:txBody>
          <a:bodyPr>
            <a:noAutofit/>
          </a:bodyPr>
          <a:lstStyle/>
          <a:p>
            <a:r>
              <a:rPr lang="en-US" sz="3200" dirty="0">
                <a:latin typeface="Aparajita" panose="02020603050405020304" pitchFamily="18" charset="0"/>
                <a:cs typeface="Aparajita" panose="02020603050405020304" pitchFamily="18" charset="0"/>
              </a:rPr>
              <a:t>The Simla Agreement signed by Prime Minister Indira Gandhi and President Zulfikar Ali Bhutto of Pakistan on 2nd July 1972 was much more than a peace treaty seeking to reverse the consequences of the 1971 war (i.e. to bring about withdrawals of troops and an exchange of POWs). It was a comprehensive blue print for good neighbourly relations between India and Pakistan. Under the Simla Agreement both countries undertook to renounce conflict and confrontation which had marred relations in the past, and to work towards the establishment of durable peace, friendship and cooperation.</a:t>
            </a:r>
            <a:endParaRPr lang="en-IN" sz="3200" dirty="0">
              <a:latin typeface="Aparajita" panose="02020603050405020304" pitchFamily="18" charset="0"/>
              <a:cs typeface="Aparajita" panose="02020603050405020304" pitchFamily="18" charset="0"/>
            </a:endParaRPr>
          </a:p>
        </p:txBody>
      </p:sp>
      <p:pic>
        <p:nvPicPr>
          <p:cNvPr id="5" name="Picture 4">
            <a:extLst>
              <a:ext uri="{FF2B5EF4-FFF2-40B4-BE49-F238E27FC236}">
                <a16:creationId xmlns:a16="http://schemas.microsoft.com/office/drawing/2014/main" id="{7544CF13-DB76-46C7-AC38-CC143A765E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9054" y="1717645"/>
            <a:ext cx="3313091" cy="2636668"/>
          </a:xfrm>
          <a:prstGeom prst="rect">
            <a:avLst/>
          </a:prstGeom>
        </p:spPr>
      </p:pic>
    </p:spTree>
    <p:extLst>
      <p:ext uri="{BB962C8B-B14F-4D97-AF65-F5344CB8AC3E}">
        <p14:creationId xmlns:p14="http://schemas.microsoft.com/office/powerpoint/2010/main" val="24276199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4A0822A-54FA-410F-BB30-1760BA03CD28}"/>
              </a:ext>
            </a:extLst>
          </p:cNvPr>
          <p:cNvSpPr/>
          <p:nvPr/>
        </p:nvSpPr>
        <p:spPr>
          <a:xfrm>
            <a:off x="301841" y="213065"/>
            <a:ext cx="7994871" cy="6124754"/>
          </a:xfrm>
          <a:prstGeom prst="rect">
            <a:avLst/>
          </a:prstGeom>
        </p:spPr>
        <p:txBody>
          <a:bodyPr wrap="square">
            <a:spAutoFit/>
          </a:bodyPr>
          <a:lstStyle/>
          <a:p>
            <a:pPr algn="just" fontAlgn="base"/>
            <a:r>
              <a:rPr lang="en-US" sz="2800" dirty="0">
                <a:latin typeface="Aparajita" panose="02020603050405020304" pitchFamily="18" charset="0"/>
                <a:cs typeface="Aparajita" panose="02020603050405020304" pitchFamily="18" charset="0"/>
              </a:rPr>
              <a:t>The Simla Agreement contains a set of guiding principles, mutually agreed to by India and Pakistan, which both sides would adhere to while managing relations with each other. These emphasize: respect for each other’s territorial integrity; non-interference in each other’s internal affairs; respect for each others unity, political independence; equality; and renouncing hostile propaganda. The following principles of the Agreement are:</a:t>
            </a:r>
          </a:p>
          <a:p>
            <a:pPr marL="342900" indent="-342900" algn="just" fontAlgn="base">
              <a:buFont typeface="Arial" panose="020B0604020202020204" pitchFamily="34" charset="0"/>
              <a:buChar char="•"/>
            </a:pPr>
            <a:r>
              <a:rPr lang="en-US" sz="2800" dirty="0">
                <a:latin typeface="Aparajita" panose="02020603050405020304" pitchFamily="18" charset="0"/>
                <a:cs typeface="Aparajita" panose="02020603050405020304" pitchFamily="18" charset="0"/>
              </a:rPr>
              <a:t>A mutual commitment to the peaceful resolution of all issues through direct bilateral approaches.</a:t>
            </a:r>
          </a:p>
          <a:p>
            <a:pPr marL="342900" indent="-342900" algn="just" fontAlgn="base">
              <a:buFont typeface="Arial" panose="020B0604020202020204" pitchFamily="34" charset="0"/>
              <a:buChar char="•"/>
            </a:pPr>
            <a:r>
              <a:rPr lang="en-US" sz="2800" dirty="0">
                <a:latin typeface="Aparajita" panose="02020603050405020304" pitchFamily="18" charset="0"/>
                <a:cs typeface="Aparajita" panose="02020603050405020304" pitchFamily="18" charset="0"/>
              </a:rPr>
              <a:t>To build the foundations of a cooperative relationship with special focus on people to people contacts.</a:t>
            </a:r>
          </a:p>
          <a:p>
            <a:pPr marL="342900" indent="-342900" algn="just" fontAlgn="base">
              <a:buFont typeface="Arial" panose="020B0604020202020204" pitchFamily="34" charset="0"/>
              <a:buChar char="•"/>
            </a:pPr>
            <a:r>
              <a:rPr lang="en-US" sz="2800" dirty="0">
                <a:latin typeface="Aparajita" panose="02020603050405020304" pitchFamily="18" charset="0"/>
                <a:cs typeface="Aparajita" panose="02020603050405020304" pitchFamily="18" charset="0"/>
              </a:rPr>
              <a:t>To uphold divinity of the Line of Control in Jammu and Kashmir, which is a most important CBM between India and Pakistan, and a key to durable peace.</a:t>
            </a:r>
          </a:p>
        </p:txBody>
      </p:sp>
      <p:pic>
        <p:nvPicPr>
          <p:cNvPr id="5" name="Picture 4">
            <a:extLst>
              <a:ext uri="{FF2B5EF4-FFF2-40B4-BE49-F238E27FC236}">
                <a16:creationId xmlns:a16="http://schemas.microsoft.com/office/drawing/2014/main" id="{B8BDE7B0-F694-4AB2-8F8E-4950DBCAA6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6712" y="2093729"/>
            <a:ext cx="3895288" cy="2670542"/>
          </a:xfrm>
          <a:prstGeom prst="rect">
            <a:avLst/>
          </a:prstGeom>
        </p:spPr>
      </p:pic>
    </p:spTree>
    <p:extLst>
      <p:ext uri="{BB962C8B-B14F-4D97-AF65-F5344CB8AC3E}">
        <p14:creationId xmlns:p14="http://schemas.microsoft.com/office/powerpoint/2010/main" val="5940732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63A808-42E5-4DD7-8653-8B028E429F65}"/>
              </a:ext>
            </a:extLst>
          </p:cNvPr>
          <p:cNvSpPr>
            <a:spLocks noGrp="1"/>
          </p:cNvSpPr>
          <p:nvPr>
            <p:ph type="title"/>
          </p:nvPr>
        </p:nvSpPr>
        <p:spPr>
          <a:xfrm>
            <a:off x="0" y="18255"/>
            <a:ext cx="10515600" cy="1325563"/>
          </a:xfrm>
        </p:spPr>
        <p:txBody>
          <a:bodyPr/>
          <a:lstStyle/>
          <a:p>
            <a:r>
              <a:rPr lang="en-US" b="1" dirty="0">
                <a:latin typeface="Bahnschrift" panose="020B0502040204020203" pitchFamily="34" charset="0"/>
              </a:rPr>
              <a:t>Article 370</a:t>
            </a:r>
            <a:endParaRPr lang="en-IN" b="1" dirty="0">
              <a:latin typeface="Bahnschrift" panose="020B0502040204020203" pitchFamily="34" charset="0"/>
            </a:endParaRPr>
          </a:p>
        </p:txBody>
      </p:sp>
      <p:sp>
        <p:nvSpPr>
          <p:cNvPr id="5" name="Content Placeholder 4">
            <a:extLst>
              <a:ext uri="{FF2B5EF4-FFF2-40B4-BE49-F238E27FC236}">
                <a16:creationId xmlns:a16="http://schemas.microsoft.com/office/drawing/2014/main" id="{B2D2AB93-6C48-4B12-B7BF-7264D6B74DF2}"/>
              </a:ext>
            </a:extLst>
          </p:cNvPr>
          <p:cNvSpPr>
            <a:spLocks noGrp="1"/>
          </p:cNvSpPr>
          <p:nvPr>
            <p:ph sz="half" idx="1"/>
          </p:nvPr>
        </p:nvSpPr>
        <p:spPr>
          <a:xfrm>
            <a:off x="0" y="1343818"/>
            <a:ext cx="7010400" cy="4351338"/>
          </a:xfrm>
        </p:spPr>
        <p:txBody>
          <a:bodyPr>
            <a:noAutofit/>
          </a:bodyPr>
          <a:lstStyle/>
          <a:p>
            <a:pPr lvl="1"/>
            <a:r>
              <a:rPr lang="en-US" sz="3200" dirty="0">
                <a:latin typeface="Aparajita" panose="02020603050405020304" pitchFamily="18" charset="0"/>
                <a:cs typeface="Aparajita" panose="02020603050405020304" pitchFamily="18" charset="0"/>
              </a:rPr>
              <a:t>Special status to Jammu and Kashmir.</a:t>
            </a:r>
          </a:p>
          <a:p>
            <a:pPr lvl="1"/>
            <a:r>
              <a:rPr lang="en-US" sz="3200" dirty="0">
                <a:latin typeface="Aparajita" panose="02020603050405020304" pitchFamily="18" charset="0"/>
                <a:cs typeface="Aparajita" panose="02020603050405020304" pitchFamily="18" charset="0"/>
              </a:rPr>
              <a:t>The article was drafted in Part XXI of the Constitution titled "Temporary, Transitional and Special Provisions".</a:t>
            </a:r>
          </a:p>
          <a:p>
            <a:pPr lvl="1"/>
            <a:r>
              <a:rPr lang="en-US" sz="3200" dirty="0">
                <a:latin typeface="Aparajita" panose="02020603050405020304" pitchFamily="18" charset="0"/>
                <a:cs typeface="Aparajita" panose="02020603050405020304" pitchFamily="18" charset="0"/>
              </a:rPr>
              <a:t>Since the Constituent Assembly dissolved itself without recommending the abrogation of Article 370, the article was deemed to have become a permanent feature of the Indian Constitution.</a:t>
            </a:r>
            <a:endParaRPr lang="en-IN" sz="3200" dirty="0">
              <a:latin typeface="Aparajita" panose="02020603050405020304" pitchFamily="18" charset="0"/>
              <a:cs typeface="Aparajita" panose="02020603050405020304" pitchFamily="18" charset="0"/>
            </a:endParaRPr>
          </a:p>
        </p:txBody>
      </p:sp>
      <p:pic>
        <p:nvPicPr>
          <p:cNvPr id="7" name="Content Placeholder 6">
            <a:extLst>
              <a:ext uri="{FF2B5EF4-FFF2-40B4-BE49-F238E27FC236}">
                <a16:creationId xmlns:a16="http://schemas.microsoft.com/office/drawing/2014/main" id="{D012766D-F42C-4EF1-A72B-DE021A73321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10400" y="2298584"/>
            <a:ext cx="5181600" cy="2905832"/>
          </a:xfrm>
        </p:spPr>
      </p:pic>
    </p:spTree>
    <p:extLst>
      <p:ext uri="{BB962C8B-B14F-4D97-AF65-F5344CB8AC3E}">
        <p14:creationId xmlns:p14="http://schemas.microsoft.com/office/powerpoint/2010/main" val="8400595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63A808-42E5-4DD7-8653-8B028E429F65}"/>
              </a:ext>
            </a:extLst>
          </p:cNvPr>
          <p:cNvSpPr>
            <a:spLocks noGrp="1"/>
          </p:cNvSpPr>
          <p:nvPr>
            <p:ph type="title"/>
          </p:nvPr>
        </p:nvSpPr>
        <p:spPr>
          <a:xfrm>
            <a:off x="0" y="0"/>
            <a:ext cx="10515600" cy="1325563"/>
          </a:xfrm>
        </p:spPr>
        <p:txBody>
          <a:bodyPr/>
          <a:lstStyle/>
          <a:p>
            <a:r>
              <a:rPr lang="en-US" b="1" dirty="0">
                <a:latin typeface="Bahnschrift" panose="020B0502040204020203" pitchFamily="34" charset="0"/>
              </a:rPr>
              <a:t>Why was Article 370 withdrawn?</a:t>
            </a:r>
            <a:endParaRPr lang="en-IN" b="1" dirty="0">
              <a:latin typeface="Bahnschrift" panose="020B0502040204020203" pitchFamily="34" charset="0"/>
            </a:endParaRPr>
          </a:p>
        </p:txBody>
      </p:sp>
      <p:sp>
        <p:nvSpPr>
          <p:cNvPr id="5" name="Content Placeholder 4">
            <a:extLst>
              <a:ext uri="{FF2B5EF4-FFF2-40B4-BE49-F238E27FC236}">
                <a16:creationId xmlns:a16="http://schemas.microsoft.com/office/drawing/2014/main" id="{B2D2AB93-6C48-4B12-B7BF-7264D6B74DF2}"/>
              </a:ext>
            </a:extLst>
          </p:cNvPr>
          <p:cNvSpPr>
            <a:spLocks noGrp="1"/>
          </p:cNvSpPr>
          <p:nvPr>
            <p:ph sz="half" idx="1"/>
          </p:nvPr>
        </p:nvSpPr>
        <p:spPr>
          <a:xfrm>
            <a:off x="0" y="1325563"/>
            <a:ext cx="7516536" cy="4351338"/>
          </a:xfrm>
        </p:spPr>
        <p:txBody>
          <a:bodyPr>
            <a:noAutofit/>
          </a:bodyPr>
          <a:lstStyle/>
          <a:p>
            <a:pPr lvl="1"/>
            <a:r>
              <a:rPr lang="en-US" sz="3200" dirty="0">
                <a:latin typeface="Aparajita" panose="02020603050405020304" pitchFamily="18" charset="0"/>
                <a:cs typeface="Aparajita" panose="02020603050405020304" pitchFamily="18" charset="0"/>
              </a:rPr>
              <a:t>In April 2018, the Supreme Court of India ruled that Article 370 had attained permanency since the state constituent assembly has ceased to exist.</a:t>
            </a:r>
          </a:p>
          <a:p>
            <a:pPr lvl="1"/>
            <a:endParaRPr lang="en-US" sz="3200" dirty="0">
              <a:latin typeface="Aparajita" panose="02020603050405020304" pitchFamily="18" charset="0"/>
              <a:cs typeface="Aparajita" panose="02020603050405020304" pitchFamily="18" charset="0"/>
            </a:endParaRPr>
          </a:p>
          <a:p>
            <a:pPr marL="457200" lvl="1" indent="0">
              <a:buNone/>
            </a:pPr>
            <a:endParaRPr lang="en-US" sz="3200" dirty="0">
              <a:latin typeface="Aparajita" panose="02020603050405020304" pitchFamily="18" charset="0"/>
              <a:cs typeface="Aparajita" panose="02020603050405020304" pitchFamily="18" charset="0"/>
            </a:endParaRPr>
          </a:p>
          <a:p>
            <a:pPr lvl="1"/>
            <a:r>
              <a:rPr lang="en-US" sz="3200" dirty="0">
                <a:latin typeface="Aparajita" panose="02020603050405020304" pitchFamily="18" charset="0"/>
                <a:cs typeface="Aparajita" panose="02020603050405020304" pitchFamily="18" charset="0"/>
              </a:rPr>
              <a:t>To overcome this legal challenge, the Indian government instead rendered Article 370 as 'inoperative' even though it still exists in the constitution.</a:t>
            </a:r>
            <a:endParaRPr lang="en-IN" sz="3200" dirty="0">
              <a:latin typeface="Aparajita" panose="02020603050405020304" pitchFamily="18" charset="0"/>
              <a:cs typeface="Aparajita" panose="02020603050405020304" pitchFamily="18" charset="0"/>
            </a:endParaRPr>
          </a:p>
        </p:txBody>
      </p:sp>
      <p:pic>
        <p:nvPicPr>
          <p:cNvPr id="8" name="Content Placeholder 7">
            <a:extLst>
              <a:ext uri="{FF2B5EF4-FFF2-40B4-BE49-F238E27FC236}">
                <a16:creationId xmlns:a16="http://schemas.microsoft.com/office/drawing/2014/main" id="{7FAE1C12-E839-4536-868A-98D9BFEFA49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516536" y="1869573"/>
            <a:ext cx="4613944" cy="3263317"/>
          </a:xfrm>
        </p:spPr>
      </p:pic>
    </p:spTree>
    <p:extLst>
      <p:ext uri="{BB962C8B-B14F-4D97-AF65-F5344CB8AC3E}">
        <p14:creationId xmlns:p14="http://schemas.microsoft.com/office/powerpoint/2010/main" val="22869087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63A808-42E5-4DD7-8653-8B028E429F65}"/>
              </a:ext>
            </a:extLst>
          </p:cNvPr>
          <p:cNvSpPr>
            <a:spLocks noGrp="1"/>
          </p:cNvSpPr>
          <p:nvPr>
            <p:ph type="title"/>
          </p:nvPr>
        </p:nvSpPr>
        <p:spPr>
          <a:xfrm>
            <a:off x="0" y="18255"/>
            <a:ext cx="10515600" cy="1325563"/>
          </a:xfrm>
        </p:spPr>
        <p:txBody>
          <a:bodyPr/>
          <a:lstStyle/>
          <a:p>
            <a:r>
              <a:rPr lang="en-US" b="1" dirty="0">
                <a:latin typeface="Bahnschrift" panose="020B0502040204020203" pitchFamily="34" charset="0"/>
              </a:rPr>
              <a:t>When was Article 370 withdrawn?</a:t>
            </a:r>
            <a:endParaRPr lang="en-IN" b="1" dirty="0">
              <a:latin typeface="Bahnschrift" panose="020B0502040204020203" pitchFamily="34" charset="0"/>
            </a:endParaRPr>
          </a:p>
        </p:txBody>
      </p:sp>
      <p:sp>
        <p:nvSpPr>
          <p:cNvPr id="5" name="Content Placeholder 4">
            <a:extLst>
              <a:ext uri="{FF2B5EF4-FFF2-40B4-BE49-F238E27FC236}">
                <a16:creationId xmlns:a16="http://schemas.microsoft.com/office/drawing/2014/main" id="{B2D2AB93-6C48-4B12-B7BF-7264D6B74DF2}"/>
              </a:ext>
            </a:extLst>
          </p:cNvPr>
          <p:cNvSpPr>
            <a:spLocks noGrp="1"/>
          </p:cNvSpPr>
          <p:nvPr>
            <p:ph sz="half" idx="1"/>
          </p:nvPr>
        </p:nvSpPr>
        <p:spPr>
          <a:xfrm>
            <a:off x="0" y="1253331"/>
            <a:ext cx="7578056" cy="4351338"/>
          </a:xfrm>
        </p:spPr>
        <p:txBody>
          <a:bodyPr>
            <a:noAutofit/>
          </a:bodyPr>
          <a:lstStyle/>
          <a:p>
            <a:pPr lvl="1"/>
            <a:r>
              <a:rPr lang="en-US" sz="3200" dirty="0">
                <a:latin typeface="Aparajita" panose="02020603050405020304" pitchFamily="18" charset="0"/>
                <a:cs typeface="Aparajita" panose="02020603050405020304" pitchFamily="18" charset="0"/>
              </a:rPr>
              <a:t>On 5 August 2019, the Government of India revoked the special status, or limited autonomy, granted under Article 370 of the Indian Constitution to Jammu and Kashmir—a region administered by India as a state which consists of the larger part of Kashmir which has been the subject of dispute among India, Pakistan, and China since 1947.</a:t>
            </a:r>
            <a:endParaRPr lang="en-IN" sz="3200" dirty="0">
              <a:latin typeface="Aparajita" panose="02020603050405020304" pitchFamily="18" charset="0"/>
              <a:cs typeface="Aparajita" panose="02020603050405020304" pitchFamily="18" charset="0"/>
            </a:endParaRPr>
          </a:p>
        </p:txBody>
      </p:sp>
      <p:pic>
        <p:nvPicPr>
          <p:cNvPr id="8" name="Content Placeholder 7">
            <a:extLst>
              <a:ext uri="{FF2B5EF4-FFF2-40B4-BE49-F238E27FC236}">
                <a16:creationId xmlns:a16="http://schemas.microsoft.com/office/drawing/2014/main" id="{7FAE1C12-E839-4536-868A-98D9BFEFA49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578056" y="1797341"/>
            <a:ext cx="4613944" cy="3263317"/>
          </a:xfrm>
        </p:spPr>
      </p:pic>
    </p:spTree>
    <p:extLst>
      <p:ext uri="{BB962C8B-B14F-4D97-AF65-F5344CB8AC3E}">
        <p14:creationId xmlns:p14="http://schemas.microsoft.com/office/powerpoint/2010/main" val="16220293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0A554-2245-4EF5-9057-1FD5802FF17F}"/>
              </a:ext>
            </a:extLst>
          </p:cNvPr>
          <p:cNvSpPr>
            <a:spLocks noGrp="1"/>
          </p:cNvSpPr>
          <p:nvPr>
            <p:ph type="title"/>
          </p:nvPr>
        </p:nvSpPr>
        <p:spPr>
          <a:xfrm>
            <a:off x="0" y="0"/>
            <a:ext cx="10515600" cy="1325563"/>
          </a:xfrm>
        </p:spPr>
        <p:txBody>
          <a:bodyPr/>
          <a:lstStyle/>
          <a:p>
            <a:r>
              <a:rPr lang="en-US" b="1" dirty="0">
                <a:latin typeface="Bahnschrift" panose="020B0502040204020203" pitchFamily="34" charset="0"/>
              </a:rPr>
              <a:t>Presidential Order of 1950</a:t>
            </a:r>
            <a:endParaRPr lang="en-IN" dirty="0">
              <a:latin typeface="Bahnschrift" panose="020B0502040204020203" pitchFamily="34" charset="0"/>
            </a:endParaRPr>
          </a:p>
        </p:txBody>
      </p:sp>
      <p:sp>
        <p:nvSpPr>
          <p:cNvPr id="3" name="Content Placeholder 2">
            <a:extLst>
              <a:ext uri="{FF2B5EF4-FFF2-40B4-BE49-F238E27FC236}">
                <a16:creationId xmlns:a16="http://schemas.microsoft.com/office/drawing/2014/main" id="{FEC4A8E8-D33D-4977-917E-63D7A0671B5F}"/>
              </a:ext>
            </a:extLst>
          </p:cNvPr>
          <p:cNvSpPr>
            <a:spLocks noGrp="1"/>
          </p:cNvSpPr>
          <p:nvPr>
            <p:ph sz="half" idx="1"/>
          </p:nvPr>
        </p:nvSpPr>
        <p:spPr>
          <a:xfrm>
            <a:off x="-1" y="1253331"/>
            <a:ext cx="6795561" cy="4351338"/>
          </a:xfrm>
        </p:spPr>
        <p:txBody>
          <a:bodyPr>
            <a:normAutofit/>
          </a:bodyPr>
          <a:lstStyle/>
          <a:p>
            <a:r>
              <a:rPr lang="en-US" sz="3200" i="0" dirty="0">
                <a:solidFill>
                  <a:srgbClr val="202122"/>
                </a:solidFill>
                <a:effectLst/>
                <a:latin typeface="Aparajita" panose="02020603050405020304" pitchFamily="18" charset="0"/>
                <a:cs typeface="Aparajita" panose="02020603050405020304" pitchFamily="18" charset="0"/>
              </a:rPr>
              <a:t>The Constitution (Application to Jammu and Kashmir) Order, 1950</a:t>
            </a:r>
            <a:r>
              <a:rPr lang="en-US" sz="3200" b="0" i="0" dirty="0">
                <a:solidFill>
                  <a:srgbClr val="202122"/>
                </a:solidFill>
                <a:effectLst/>
                <a:latin typeface="Aparajita" panose="02020603050405020304" pitchFamily="18" charset="0"/>
                <a:cs typeface="Aparajita" panose="02020603050405020304" pitchFamily="18" charset="0"/>
              </a:rPr>
              <a:t>, came into force on 26 January 1950.</a:t>
            </a:r>
            <a:endParaRPr lang="en-US" sz="3200" dirty="0">
              <a:solidFill>
                <a:srgbClr val="202122"/>
              </a:solidFill>
              <a:latin typeface="Aparajita" panose="02020603050405020304" pitchFamily="18" charset="0"/>
              <a:cs typeface="Aparajita" panose="02020603050405020304" pitchFamily="18" charset="0"/>
            </a:endParaRPr>
          </a:p>
          <a:p>
            <a:r>
              <a:rPr lang="en-US" sz="3200" b="0" i="0" dirty="0">
                <a:solidFill>
                  <a:srgbClr val="202122"/>
                </a:solidFill>
                <a:effectLst/>
                <a:latin typeface="Aparajita" panose="02020603050405020304" pitchFamily="18" charset="0"/>
                <a:cs typeface="Aparajita" panose="02020603050405020304" pitchFamily="18" charset="0"/>
              </a:rPr>
              <a:t>Thirty eight subjects from the Union List were mentioned as matters on which the Union legislature could make laws for the State. </a:t>
            </a:r>
            <a:endParaRPr lang="en-US" sz="3200" dirty="0">
              <a:solidFill>
                <a:srgbClr val="202122"/>
              </a:solidFill>
              <a:latin typeface="Aparajita" panose="02020603050405020304" pitchFamily="18" charset="0"/>
              <a:cs typeface="Aparajita" panose="02020603050405020304" pitchFamily="18" charset="0"/>
            </a:endParaRPr>
          </a:p>
          <a:p>
            <a:r>
              <a:rPr lang="en-US" sz="3200" b="0" i="0" dirty="0">
                <a:solidFill>
                  <a:srgbClr val="202122"/>
                </a:solidFill>
                <a:effectLst/>
                <a:latin typeface="Aparajita" panose="02020603050405020304" pitchFamily="18" charset="0"/>
                <a:cs typeface="Aparajita" panose="02020603050405020304" pitchFamily="18" charset="0"/>
              </a:rPr>
              <a:t>This order was superseded by the Presidential order of 1954.</a:t>
            </a:r>
            <a:endParaRPr lang="en-IN" sz="3200" dirty="0">
              <a:latin typeface="Aparajita" panose="02020603050405020304" pitchFamily="18" charset="0"/>
              <a:cs typeface="Aparajita" panose="02020603050405020304" pitchFamily="18" charset="0"/>
            </a:endParaRPr>
          </a:p>
        </p:txBody>
      </p:sp>
      <p:pic>
        <p:nvPicPr>
          <p:cNvPr id="6" name="Content Placeholder 5">
            <a:extLst>
              <a:ext uri="{FF2B5EF4-FFF2-40B4-BE49-F238E27FC236}">
                <a16:creationId xmlns:a16="http://schemas.microsoft.com/office/drawing/2014/main" id="{C8BF355B-3C9B-448A-BF48-4C5EF3CC7D2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795561" y="1690688"/>
            <a:ext cx="4389748" cy="4351338"/>
          </a:xfrm>
        </p:spPr>
      </p:pic>
    </p:spTree>
    <p:extLst>
      <p:ext uri="{BB962C8B-B14F-4D97-AF65-F5344CB8AC3E}">
        <p14:creationId xmlns:p14="http://schemas.microsoft.com/office/powerpoint/2010/main" val="2340254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63A808-42E5-4DD7-8653-8B028E429F65}"/>
              </a:ext>
            </a:extLst>
          </p:cNvPr>
          <p:cNvSpPr>
            <a:spLocks noGrp="1"/>
          </p:cNvSpPr>
          <p:nvPr>
            <p:ph type="title"/>
          </p:nvPr>
        </p:nvSpPr>
        <p:spPr>
          <a:xfrm>
            <a:off x="0" y="29259"/>
            <a:ext cx="10515600" cy="1325563"/>
          </a:xfrm>
        </p:spPr>
        <p:txBody>
          <a:bodyPr/>
          <a:lstStyle/>
          <a:p>
            <a:r>
              <a:rPr lang="en-US" b="1" dirty="0">
                <a:latin typeface="Bahnschrift" panose="020B0502040204020203" pitchFamily="34" charset="0"/>
              </a:rPr>
              <a:t>How was Article 370 withdrawn?</a:t>
            </a:r>
            <a:endParaRPr lang="en-IN" b="1" dirty="0">
              <a:latin typeface="Bahnschrift" panose="020B0502040204020203" pitchFamily="34" charset="0"/>
            </a:endParaRPr>
          </a:p>
        </p:txBody>
      </p:sp>
      <p:sp>
        <p:nvSpPr>
          <p:cNvPr id="5" name="Content Placeholder 4">
            <a:extLst>
              <a:ext uri="{FF2B5EF4-FFF2-40B4-BE49-F238E27FC236}">
                <a16:creationId xmlns:a16="http://schemas.microsoft.com/office/drawing/2014/main" id="{B2D2AB93-6C48-4B12-B7BF-7264D6B74DF2}"/>
              </a:ext>
            </a:extLst>
          </p:cNvPr>
          <p:cNvSpPr>
            <a:spLocks noGrp="1"/>
          </p:cNvSpPr>
          <p:nvPr>
            <p:ph sz="half" idx="1"/>
          </p:nvPr>
        </p:nvSpPr>
        <p:spPr>
          <a:xfrm>
            <a:off x="0" y="1253331"/>
            <a:ext cx="7578056" cy="4351338"/>
          </a:xfrm>
        </p:spPr>
        <p:txBody>
          <a:bodyPr>
            <a:noAutofit/>
          </a:bodyPr>
          <a:lstStyle/>
          <a:p>
            <a:pPr lvl="1"/>
            <a:r>
              <a:rPr lang="en-US" sz="3600" dirty="0">
                <a:latin typeface="Aparajita" panose="02020603050405020304" pitchFamily="18" charset="0"/>
                <a:cs typeface="Aparajita" panose="02020603050405020304" pitchFamily="18" charset="0"/>
              </a:rPr>
              <a:t>Article 370(3) - Which gives the president of India the power to amend or repeat article 370 itself through a public notification provided that “the recommendation of the Constituent Assembly of the State” is given before the president issues such a notification.</a:t>
            </a:r>
            <a:endParaRPr lang="en-IN" sz="3600" dirty="0">
              <a:latin typeface="Aparajita" panose="02020603050405020304" pitchFamily="18" charset="0"/>
              <a:cs typeface="Aparajita" panose="02020603050405020304" pitchFamily="18" charset="0"/>
            </a:endParaRPr>
          </a:p>
        </p:txBody>
      </p:sp>
      <p:pic>
        <p:nvPicPr>
          <p:cNvPr id="8" name="Content Placeholder 7">
            <a:extLst>
              <a:ext uri="{FF2B5EF4-FFF2-40B4-BE49-F238E27FC236}">
                <a16:creationId xmlns:a16="http://schemas.microsoft.com/office/drawing/2014/main" id="{7FAE1C12-E839-4536-868A-98D9BFEFA49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578056" y="1797341"/>
            <a:ext cx="4613944" cy="3263317"/>
          </a:xfrm>
        </p:spPr>
      </p:pic>
    </p:spTree>
    <p:extLst>
      <p:ext uri="{BB962C8B-B14F-4D97-AF65-F5344CB8AC3E}">
        <p14:creationId xmlns:p14="http://schemas.microsoft.com/office/powerpoint/2010/main" val="34907510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63A808-42E5-4DD7-8653-8B028E429F65}"/>
              </a:ext>
            </a:extLst>
          </p:cNvPr>
          <p:cNvSpPr>
            <a:spLocks noGrp="1"/>
          </p:cNvSpPr>
          <p:nvPr>
            <p:ph type="title"/>
          </p:nvPr>
        </p:nvSpPr>
        <p:spPr>
          <a:xfrm>
            <a:off x="0" y="0"/>
            <a:ext cx="10515600" cy="1325563"/>
          </a:xfrm>
        </p:spPr>
        <p:txBody>
          <a:bodyPr/>
          <a:lstStyle/>
          <a:p>
            <a:r>
              <a:rPr lang="en-US" b="1" dirty="0">
                <a:latin typeface="Bahnschrift" panose="020B0502040204020203" pitchFamily="34" charset="0"/>
                <a:cs typeface="Aparajita" panose="02020603050405020304" pitchFamily="18" charset="0"/>
              </a:rPr>
              <a:t>Legal Challenges to the withdrawal of Articles 370</a:t>
            </a:r>
            <a:endParaRPr lang="en-IN" b="1" dirty="0">
              <a:latin typeface="Bahnschrift" panose="020B0502040204020203" pitchFamily="34" charset="0"/>
            </a:endParaRPr>
          </a:p>
        </p:txBody>
      </p:sp>
      <p:sp>
        <p:nvSpPr>
          <p:cNvPr id="5" name="Content Placeholder 4">
            <a:extLst>
              <a:ext uri="{FF2B5EF4-FFF2-40B4-BE49-F238E27FC236}">
                <a16:creationId xmlns:a16="http://schemas.microsoft.com/office/drawing/2014/main" id="{B2D2AB93-6C48-4B12-B7BF-7264D6B74DF2}"/>
              </a:ext>
            </a:extLst>
          </p:cNvPr>
          <p:cNvSpPr>
            <a:spLocks noGrp="1"/>
          </p:cNvSpPr>
          <p:nvPr>
            <p:ph sz="half" idx="1"/>
          </p:nvPr>
        </p:nvSpPr>
        <p:spPr>
          <a:xfrm>
            <a:off x="0" y="1548788"/>
            <a:ext cx="6736360" cy="4351338"/>
          </a:xfrm>
        </p:spPr>
        <p:txBody>
          <a:bodyPr>
            <a:noAutofit/>
          </a:bodyPr>
          <a:lstStyle/>
          <a:p>
            <a:pPr lvl="1"/>
            <a:r>
              <a:rPr lang="en-US" sz="3600" dirty="0">
                <a:latin typeface="Aparajita" panose="02020603050405020304" pitchFamily="18" charset="0"/>
                <a:cs typeface="Aparajita" panose="02020603050405020304" pitchFamily="18" charset="0"/>
              </a:rPr>
              <a:t>On 28 August 2019, the Supreme Court of India agreed to hear multiple petitions challenging the abrogation of Article 370 and the subsequent bifurcation of Jammu and Kashmir into two union territories. It constituted a five-judge bench for the same.</a:t>
            </a:r>
            <a:endParaRPr lang="en-IN" sz="3600" dirty="0">
              <a:latin typeface="Aparajita" panose="02020603050405020304" pitchFamily="18" charset="0"/>
              <a:cs typeface="Aparajita" panose="02020603050405020304" pitchFamily="18" charset="0"/>
            </a:endParaRPr>
          </a:p>
        </p:txBody>
      </p:sp>
      <p:pic>
        <p:nvPicPr>
          <p:cNvPr id="7" name="Content Placeholder 6">
            <a:extLst>
              <a:ext uri="{FF2B5EF4-FFF2-40B4-BE49-F238E27FC236}">
                <a16:creationId xmlns:a16="http://schemas.microsoft.com/office/drawing/2014/main" id="{A000F272-A553-4FF0-A164-1F125058021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736360" y="1937857"/>
            <a:ext cx="4781724" cy="3322039"/>
          </a:xfrm>
        </p:spPr>
      </p:pic>
    </p:spTree>
    <p:extLst>
      <p:ext uri="{BB962C8B-B14F-4D97-AF65-F5344CB8AC3E}">
        <p14:creationId xmlns:p14="http://schemas.microsoft.com/office/powerpoint/2010/main" val="12226385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86CA5-A13E-4336-9C76-D4694430503C}"/>
              </a:ext>
            </a:extLst>
          </p:cNvPr>
          <p:cNvSpPr>
            <a:spLocks noGrp="1"/>
          </p:cNvSpPr>
          <p:nvPr>
            <p:ph type="title"/>
          </p:nvPr>
        </p:nvSpPr>
        <p:spPr>
          <a:xfrm>
            <a:off x="0" y="18255"/>
            <a:ext cx="10515600" cy="1325563"/>
          </a:xfrm>
        </p:spPr>
        <p:txBody>
          <a:bodyPr/>
          <a:lstStyle/>
          <a:p>
            <a:r>
              <a:rPr lang="en-US" b="1" dirty="0">
                <a:latin typeface="Bahnschrift" panose="020B0502040204020203" pitchFamily="34" charset="0"/>
              </a:rPr>
              <a:t>Legal Challenges to withdrawal of 35A</a:t>
            </a:r>
            <a:endParaRPr lang="en-IN" b="1" dirty="0">
              <a:latin typeface="Bahnschrift" panose="020B0502040204020203" pitchFamily="34" charset="0"/>
            </a:endParaRPr>
          </a:p>
        </p:txBody>
      </p:sp>
      <p:sp>
        <p:nvSpPr>
          <p:cNvPr id="3" name="Content Placeholder 2">
            <a:extLst>
              <a:ext uri="{FF2B5EF4-FFF2-40B4-BE49-F238E27FC236}">
                <a16:creationId xmlns:a16="http://schemas.microsoft.com/office/drawing/2014/main" id="{05B6C73B-7A42-47E6-A3B5-BA9D0AA1B536}"/>
              </a:ext>
            </a:extLst>
          </p:cNvPr>
          <p:cNvSpPr>
            <a:spLocks noGrp="1"/>
          </p:cNvSpPr>
          <p:nvPr>
            <p:ph sz="half" idx="1"/>
          </p:nvPr>
        </p:nvSpPr>
        <p:spPr>
          <a:xfrm>
            <a:off x="0" y="1253330"/>
            <a:ext cx="7798835" cy="4996467"/>
          </a:xfrm>
        </p:spPr>
        <p:txBody>
          <a:bodyPr>
            <a:noAutofit/>
          </a:bodyPr>
          <a:lstStyle/>
          <a:p>
            <a:r>
              <a:rPr lang="en-IN" sz="3200" dirty="0">
                <a:latin typeface="Aparajita" panose="02020603050405020304" pitchFamily="18" charset="0"/>
                <a:ea typeface="Times New Roman" panose="02020603050405020304" pitchFamily="18" charset="0"/>
                <a:cs typeface="Aparajita" panose="02020603050405020304" pitchFamily="18" charset="0"/>
              </a:rPr>
              <a:t>A</a:t>
            </a:r>
            <a:r>
              <a:rPr lang="en-IN" sz="3200" dirty="0">
                <a:effectLst/>
                <a:latin typeface="Aparajita" panose="02020603050405020304" pitchFamily="18" charset="0"/>
                <a:ea typeface="Times New Roman" panose="02020603050405020304" pitchFamily="18" charset="0"/>
                <a:cs typeface="Aparajita" panose="02020603050405020304" pitchFamily="18" charset="0"/>
              </a:rPr>
              <a:t>rticle cannot be revoked as Article 35A was issued in exercise of the powers conferred by Article 370 (1) of the constitution, basis which the state enjoys its autonomy.</a:t>
            </a:r>
          </a:p>
          <a:p>
            <a:endParaRPr lang="en-IN" sz="3200" dirty="0">
              <a:effectLst/>
              <a:latin typeface="Aparajita" panose="02020603050405020304" pitchFamily="18" charset="0"/>
              <a:ea typeface="Times New Roman" panose="02020603050405020304" pitchFamily="18" charset="0"/>
              <a:cs typeface="Aparajita" panose="02020603050405020304" pitchFamily="18" charset="0"/>
            </a:endParaRPr>
          </a:p>
          <a:p>
            <a:r>
              <a:rPr lang="en-IN" sz="3200" dirty="0">
                <a:effectLst/>
                <a:latin typeface="Aparajita" panose="02020603050405020304" pitchFamily="18" charset="0"/>
                <a:ea typeface="Times New Roman" panose="02020603050405020304" pitchFamily="18" charset="0"/>
                <a:cs typeface="Aparajita" panose="02020603050405020304" pitchFamily="18" charset="0"/>
              </a:rPr>
              <a:t>Article 370 and 35A  are the constitutional connection between Jammu and Kashmir and the Central government and any tinkering with them will render the Treaty of Accession null and void. </a:t>
            </a:r>
          </a:p>
          <a:p>
            <a:endParaRPr lang="en-IN" sz="3200" dirty="0">
              <a:latin typeface="Aparajita" panose="02020603050405020304" pitchFamily="18" charset="0"/>
              <a:ea typeface="Times New Roman" panose="02020603050405020304" pitchFamily="18" charset="0"/>
              <a:cs typeface="Aparajita" panose="02020603050405020304" pitchFamily="18" charset="0"/>
            </a:endParaRPr>
          </a:p>
          <a:p>
            <a:r>
              <a:rPr lang="en-IN" sz="3200" dirty="0">
                <a:latin typeface="Aparajita" panose="02020603050405020304" pitchFamily="18" charset="0"/>
                <a:ea typeface="Times New Roman" panose="02020603050405020304" pitchFamily="18" charset="0"/>
                <a:cs typeface="Aparajita" panose="02020603050405020304" pitchFamily="18" charset="0"/>
              </a:rPr>
              <a:t>It contradicts the ethnicity preserving laws .</a:t>
            </a:r>
            <a:endParaRPr lang="en-IN" sz="3200" dirty="0">
              <a:effectLst/>
              <a:latin typeface="Aparajita" panose="02020603050405020304" pitchFamily="18" charset="0"/>
              <a:ea typeface="Times New Roman" panose="02020603050405020304" pitchFamily="18" charset="0"/>
              <a:cs typeface="Aparajita" panose="02020603050405020304" pitchFamily="18" charset="0"/>
            </a:endParaRPr>
          </a:p>
        </p:txBody>
      </p:sp>
      <p:pic>
        <p:nvPicPr>
          <p:cNvPr id="6" name="Content Placeholder 5">
            <a:extLst>
              <a:ext uri="{FF2B5EF4-FFF2-40B4-BE49-F238E27FC236}">
                <a16:creationId xmlns:a16="http://schemas.microsoft.com/office/drawing/2014/main" id="{7AE0C872-DE4B-4326-AA00-4648E5FE3B5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798835" y="1440843"/>
            <a:ext cx="4251251" cy="3976314"/>
          </a:xfrm>
        </p:spPr>
      </p:pic>
    </p:spTree>
    <p:extLst>
      <p:ext uri="{BB962C8B-B14F-4D97-AF65-F5344CB8AC3E}">
        <p14:creationId xmlns:p14="http://schemas.microsoft.com/office/powerpoint/2010/main" val="3919319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509472-D620-4689-A5A3-7A85BD60C774}"/>
              </a:ext>
            </a:extLst>
          </p:cNvPr>
          <p:cNvSpPr>
            <a:spLocks noGrp="1"/>
          </p:cNvSpPr>
          <p:nvPr>
            <p:ph type="title"/>
          </p:nvPr>
        </p:nvSpPr>
        <p:spPr/>
        <p:txBody>
          <a:bodyPr/>
          <a:lstStyle/>
          <a:p>
            <a:r>
              <a:rPr lang="en-US" b="1" dirty="0">
                <a:latin typeface="Bahnschrift" panose="020B0502040204020203" pitchFamily="34" charset="0"/>
              </a:rPr>
              <a:t>				Thank you</a:t>
            </a:r>
            <a:endParaRPr lang="en-IN" b="1" dirty="0">
              <a:latin typeface="Bahnschrift" panose="020B0502040204020203" pitchFamily="34" charset="0"/>
            </a:endParaRPr>
          </a:p>
        </p:txBody>
      </p:sp>
      <p:sp>
        <p:nvSpPr>
          <p:cNvPr id="7" name="Content Placeholder 6">
            <a:extLst>
              <a:ext uri="{FF2B5EF4-FFF2-40B4-BE49-F238E27FC236}">
                <a16:creationId xmlns:a16="http://schemas.microsoft.com/office/drawing/2014/main" id="{3873896C-99ED-4B67-AA67-17D723D1675F}"/>
              </a:ext>
            </a:extLst>
          </p:cNvPr>
          <p:cNvSpPr>
            <a:spLocks noGrp="1"/>
          </p:cNvSpPr>
          <p:nvPr>
            <p:ph sz="half" idx="1"/>
          </p:nvPr>
        </p:nvSpPr>
        <p:spPr/>
        <p:txBody>
          <a:bodyPr>
            <a:normAutofit/>
          </a:bodyPr>
          <a:lstStyle/>
          <a:p>
            <a:r>
              <a:rPr lang="en-US" sz="4000" dirty="0">
                <a:latin typeface="Aparajita" panose="02020603050405020304" pitchFamily="18" charset="0"/>
                <a:cs typeface="Aparajita" panose="02020603050405020304" pitchFamily="18" charset="0"/>
              </a:rPr>
              <a:t> </a:t>
            </a:r>
            <a:r>
              <a:rPr lang="en-US" sz="4000" b="1" dirty="0">
                <a:latin typeface="Aparajita" panose="02020603050405020304" pitchFamily="18" charset="0"/>
                <a:cs typeface="Aparajita" panose="02020603050405020304" pitchFamily="18" charset="0"/>
              </a:rPr>
              <a:t>Presentation and discussion by:-</a:t>
            </a:r>
          </a:p>
          <a:p>
            <a:r>
              <a:rPr lang="en-US" sz="4000" dirty="0">
                <a:latin typeface="Aparajita" panose="02020603050405020304" pitchFamily="18" charset="0"/>
                <a:cs typeface="Aparajita" panose="02020603050405020304" pitchFamily="18" charset="0"/>
              </a:rPr>
              <a:t>Amaan Mukadam</a:t>
            </a:r>
          </a:p>
          <a:p>
            <a:r>
              <a:rPr lang="en-US" sz="4000" dirty="0">
                <a:latin typeface="Aparajita" panose="02020603050405020304" pitchFamily="18" charset="0"/>
                <a:cs typeface="Aparajita" panose="02020603050405020304" pitchFamily="18" charset="0"/>
              </a:rPr>
              <a:t>Suraj Pankaj</a:t>
            </a:r>
          </a:p>
          <a:p>
            <a:r>
              <a:rPr lang="en-US" sz="4000" dirty="0">
                <a:latin typeface="Aparajita" panose="02020603050405020304" pitchFamily="18" charset="0"/>
                <a:cs typeface="Aparajita" panose="02020603050405020304" pitchFamily="18" charset="0"/>
              </a:rPr>
              <a:t>Siddharth Pandya</a:t>
            </a:r>
          </a:p>
          <a:p>
            <a:r>
              <a:rPr lang="en-US" sz="4000" dirty="0">
                <a:latin typeface="Aparajita" panose="02020603050405020304" pitchFamily="18" charset="0"/>
                <a:cs typeface="Aparajita" panose="02020603050405020304" pitchFamily="18" charset="0"/>
              </a:rPr>
              <a:t>Kartik Padave</a:t>
            </a:r>
            <a:endParaRPr lang="en-IN" sz="4000" dirty="0">
              <a:latin typeface="Aparajita" panose="02020603050405020304" pitchFamily="18" charset="0"/>
              <a:cs typeface="Aparajita" panose="02020603050405020304" pitchFamily="18" charset="0"/>
            </a:endParaRPr>
          </a:p>
        </p:txBody>
      </p:sp>
      <p:pic>
        <p:nvPicPr>
          <p:cNvPr id="4" name="Content Placeholder 3">
            <a:extLst>
              <a:ext uri="{FF2B5EF4-FFF2-40B4-BE49-F238E27FC236}">
                <a16:creationId xmlns:a16="http://schemas.microsoft.com/office/drawing/2014/main" id="{3323FE40-E8BD-4D25-81DE-5F6380DC99A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176219"/>
            <a:ext cx="5181600" cy="3650149"/>
          </a:xfrm>
        </p:spPr>
      </p:pic>
    </p:spTree>
    <p:extLst>
      <p:ext uri="{BB962C8B-B14F-4D97-AF65-F5344CB8AC3E}">
        <p14:creationId xmlns:p14="http://schemas.microsoft.com/office/powerpoint/2010/main" val="14513076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E9160-A968-432A-AC95-5B1BEFA4CD2B}"/>
              </a:ext>
            </a:extLst>
          </p:cNvPr>
          <p:cNvSpPr>
            <a:spLocks noGrp="1"/>
          </p:cNvSpPr>
          <p:nvPr>
            <p:ph type="title"/>
          </p:nvPr>
        </p:nvSpPr>
        <p:spPr>
          <a:xfrm>
            <a:off x="0" y="18255"/>
            <a:ext cx="10515600" cy="1325563"/>
          </a:xfrm>
        </p:spPr>
        <p:txBody>
          <a:bodyPr/>
          <a:lstStyle/>
          <a:p>
            <a:r>
              <a:rPr lang="en-US" b="1" dirty="0">
                <a:latin typeface="Bahnschrift" panose="020B0502040204020203" pitchFamily="34" charset="0"/>
              </a:rPr>
              <a:t>Presidential Order of 1952</a:t>
            </a:r>
            <a:endParaRPr lang="en-IN" dirty="0">
              <a:latin typeface="Bahnschrift" panose="020B0502040204020203" pitchFamily="34" charset="0"/>
            </a:endParaRPr>
          </a:p>
        </p:txBody>
      </p:sp>
      <p:sp>
        <p:nvSpPr>
          <p:cNvPr id="3" name="Content Placeholder 2">
            <a:extLst>
              <a:ext uri="{FF2B5EF4-FFF2-40B4-BE49-F238E27FC236}">
                <a16:creationId xmlns:a16="http://schemas.microsoft.com/office/drawing/2014/main" id="{BE119B84-335E-45E5-99C2-51D3EAD3E789}"/>
              </a:ext>
            </a:extLst>
          </p:cNvPr>
          <p:cNvSpPr>
            <a:spLocks noGrp="1"/>
          </p:cNvSpPr>
          <p:nvPr>
            <p:ph sz="half" idx="1"/>
          </p:nvPr>
        </p:nvSpPr>
        <p:spPr>
          <a:xfrm>
            <a:off x="0" y="1343818"/>
            <a:ext cx="7355062" cy="4351338"/>
          </a:xfrm>
        </p:spPr>
        <p:txBody>
          <a:bodyPr>
            <a:normAutofit/>
          </a:bodyPr>
          <a:lstStyle/>
          <a:p>
            <a:r>
              <a:rPr lang="en-US" sz="3200" b="0" i="0" dirty="0">
                <a:solidFill>
                  <a:srgbClr val="202122"/>
                </a:solidFill>
                <a:effectLst/>
                <a:latin typeface="Aparajita" panose="02020603050405020304" pitchFamily="18" charset="0"/>
                <a:cs typeface="Aparajita" panose="02020603050405020304" pitchFamily="18" charset="0"/>
              </a:rPr>
              <a:t>The Presidential order of 1952 was published on 15 November 1952.</a:t>
            </a:r>
          </a:p>
          <a:p>
            <a:r>
              <a:rPr lang="en-US" sz="3200" b="0" i="0" dirty="0">
                <a:solidFill>
                  <a:srgbClr val="202122"/>
                </a:solidFill>
                <a:effectLst/>
                <a:latin typeface="Aparajita" panose="02020603050405020304" pitchFamily="18" charset="0"/>
                <a:cs typeface="Aparajita" panose="02020603050405020304" pitchFamily="18" charset="0"/>
              </a:rPr>
              <a:t>The Government of India summoned a delegation from Jammu and Kashmir in Delhi for discussions on the relations between the Centre and the State. After discussions, the </a:t>
            </a:r>
            <a:r>
              <a:rPr lang="en-US" sz="3200" b="1" dirty="0">
                <a:solidFill>
                  <a:srgbClr val="202122"/>
                </a:solidFill>
                <a:latin typeface="Aparajita" panose="02020603050405020304" pitchFamily="18" charset="0"/>
                <a:cs typeface="Aparajita" panose="02020603050405020304" pitchFamily="18" charset="0"/>
              </a:rPr>
              <a:t>1952 DELHI AGREEMENT</a:t>
            </a:r>
            <a:r>
              <a:rPr lang="en-US" sz="3200" b="0" i="0" dirty="0">
                <a:solidFill>
                  <a:srgbClr val="202122"/>
                </a:solidFill>
                <a:effectLst/>
                <a:latin typeface="Aparajita" panose="02020603050405020304" pitchFamily="18" charset="0"/>
                <a:cs typeface="Aparajita" panose="02020603050405020304" pitchFamily="18" charset="0"/>
              </a:rPr>
              <a:t> was reached.</a:t>
            </a:r>
            <a:endParaRPr lang="en-US" sz="3200" dirty="0">
              <a:solidFill>
                <a:srgbClr val="202122"/>
              </a:solidFill>
              <a:latin typeface="Aparajita" panose="02020603050405020304" pitchFamily="18" charset="0"/>
              <a:cs typeface="Aparajita" panose="02020603050405020304" pitchFamily="18" charset="0"/>
            </a:endParaRPr>
          </a:p>
          <a:p>
            <a:r>
              <a:rPr lang="en-US" sz="3200" b="0" i="0" dirty="0">
                <a:solidFill>
                  <a:srgbClr val="202122"/>
                </a:solidFill>
                <a:effectLst/>
                <a:latin typeface="Aparajita" panose="02020603050405020304" pitchFamily="18" charset="0"/>
                <a:cs typeface="Aparajita" panose="02020603050405020304" pitchFamily="18" charset="0"/>
              </a:rPr>
              <a:t> The amendment represented the abolition of the monarchy of Jammu and Kashmir.</a:t>
            </a:r>
          </a:p>
          <a:p>
            <a:pPr marL="0" indent="0">
              <a:buNone/>
            </a:pPr>
            <a:endParaRPr lang="en-IN" sz="3200" dirty="0">
              <a:latin typeface="Aparajita" panose="02020603050405020304" pitchFamily="18" charset="0"/>
              <a:cs typeface="Aparajita" panose="02020603050405020304" pitchFamily="18" charset="0"/>
            </a:endParaRPr>
          </a:p>
        </p:txBody>
      </p:sp>
      <p:pic>
        <p:nvPicPr>
          <p:cNvPr id="6" name="Content Placeholder 5">
            <a:extLst>
              <a:ext uri="{FF2B5EF4-FFF2-40B4-BE49-F238E27FC236}">
                <a16:creationId xmlns:a16="http://schemas.microsoft.com/office/drawing/2014/main" id="{24165E9E-61F5-4765-88AD-68F7125FBA9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355062" y="1697566"/>
            <a:ext cx="4208463" cy="3462867"/>
          </a:xfrm>
        </p:spPr>
      </p:pic>
    </p:spTree>
    <p:extLst>
      <p:ext uri="{BB962C8B-B14F-4D97-AF65-F5344CB8AC3E}">
        <p14:creationId xmlns:p14="http://schemas.microsoft.com/office/powerpoint/2010/main" val="19012359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BEF62-31F0-4615-965C-2632A546B79B}"/>
              </a:ext>
            </a:extLst>
          </p:cNvPr>
          <p:cNvSpPr>
            <a:spLocks noGrp="1"/>
          </p:cNvSpPr>
          <p:nvPr>
            <p:ph type="title"/>
          </p:nvPr>
        </p:nvSpPr>
        <p:spPr>
          <a:xfrm>
            <a:off x="0" y="0"/>
            <a:ext cx="10515600" cy="1153282"/>
          </a:xfrm>
        </p:spPr>
        <p:txBody>
          <a:bodyPr/>
          <a:lstStyle/>
          <a:p>
            <a:r>
              <a:rPr lang="en-US" b="1" dirty="0">
                <a:latin typeface="Bahnschrift" panose="020B0502040204020203" pitchFamily="34" charset="0"/>
              </a:rPr>
              <a:t>Presidential Order of 1954</a:t>
            </a:r>
            <a:endParaRPr lang="en-IN" b="1" dirty="0">
              <a:latin typeface="Bahnschrift" panose="020B0502040204020203" pitchFamily="34" charset="0"/>
            </a:endParaRPr>
          </a:p>
        </p:txBody>
      </p:sp>
      <p:sp>
        <p:nvSpPr>
          <p:cNvPr id="3" name="Content Placeholder 2">
            <a:extLst>
              <a:ext uri="{FF2B5EF4-FFF2-40B4-BE49-F238E27FC236}">
                <a16:creationId xmlns:a16="http://schemas.microsoft.com/office/drawing/2014/main" id="{0489CDEF-D9E3-4D88-9B85-20FA93E77340}"/>
              </a:ext>
            </a:extLst>
          </p:cNvPr>
          <p:cNvSpPr>
            <a:spLocks noGrp="1"/>
          </p:cNvSpPr>
          <p:nvPr>
            <p:ph sz="half" idx="1"/>
          </p:nvPr>
        </p:nvSpPr>
        <p:spPr>
          <a:xfrm>
            <a:off x="-1" y="1153282"/>
            <a:ext cx="7422237" cy="4351338"/>
          </a:xfrm>
        </p:spPr>
        <p:txBody>
          <a:bodyPr>
            <a:noAutofit/>
          </a:bodyPr>
          <a:lstStyle/>
          <a:p>
            <a:r>
              <a:rPr lang="en-US" sz="3200" b="1" i="0" dirty="0">
                <a:solidFill>
                  <a:srgbClr val="202122"/>
                </a:solidFill>
                <a:effectLst/>
                <a:latin typeface="Aparajita" panose="02020603050405020304" pitchFamily="18" charset="0"/>
                <a:cs typeface="Aparajita" panose="02020603050405020304" pitchFamily="18" charset="0"/>
              </a:rPr>
              <a:t>The Constitution (Application to Jammu and Kashmir) Order, 1954</a:t>
            </a:r>
            <a:r>
              <a:rPr lang="en-US" sz="3200" b="0" i="0" dirty="0">
                <a:solidFill>
                  <a:srgbClr val="202122"/>
                </a:solidFill>
                <a:effectLst/>
                <a:latin typeface="Aparajita" panose="02020603050405020304" pitchFamily="18" charset="0"/>
                <a:cs typeface="Aparajita" panose="02020603050405020304" pitchFamily="18" charset="0"/>
              </a:rPr>
              <a:t> came into force on 14 May 1954.</a:t>
            </a:r>
          </a:p>
          <a:p>
            <a:r>
              <a:rPr lang="en-US" sz="3200" b="0" i="0" dirty="0">
                <a:solidFill>
                  <a:srgbClr val="202122"/>
                </a:solidFill>
                <a:effectLst/>
                <a:latin typeface="Aparajita" panose="02020603050405020304" pitchFamily="18" charset="0"/>
                <a:cs typeface="Aparajita" panose="02020603050405020304" pitchFamily="18" charset="0"/>
              </a:rPr>
              <a:t>The fundamental rights of the Indian constitution were extended to the state.</a:t>
            </a:r>
          </a:p>
          <a:p>
            <a:r>
              <a:rPr lang="en-US" sz="3200" b="0" i="0" dirty="0">
                <a:solidFill>
                  <a:srgbClr val="202122"/>
                </a:solidFill>
                <a:effectLst/>
                <a:latin typeface="Aparajita" panose="02020603050405020304" pitchFamily="18" charset="0"/>
                <a:cs typeface="Aparajita" panose="02020603050405020304" pitchFamily="18" charset="0"/>
              </a:rPr>
              <a:t>The jurisdiction of the </a:t>
            </a:r>
            <a:r>
              <a:rPr lang="en-US" sz="3200" dirty="0">
                <a:latin typeface="Aparajita" panose="02020603050405020304" pitchFamily="18" charset="0"/>
                <a:cs typeface="Aparajita" panose="02020603050405020304" pitchFamily="18" charset="0"/>
              </a:rPr>
              <a:t>Supreme Court of India</a:t>
            </a:r>
            <a:r>
              <a:rPr lang="en-US" sz="3200" b="0" i="0" dirty="0">
                <a:effectLst/>
                <a:latin typeface="Aparajita" panose="02020603050405020304" pitchFamily="18" charset="0"/>
                <a:cs typeface="Aparajita" panose="02020603050405020304" pitchFamily="18" charset="0"/>
              </a:rPr>
              <a:t> </a:t>
            </a:r>
            <a:r>
              <a:rPr lang="en-US" sz="3200" b="0" i="0" dirty="0">
                <a:solidFill>
                  <a:srgbClr val="202122"/>
                </a:solidFill>
                <a:effectLst/>
                <a:latin typeface="Aparajita" panose="02020603050405020304" pitchFamily="18" charset="0"/>
                <a:cs typeface="Aparajita" panose="02020603050405020304" pitchFamily="18" charset="0"/>
              </a:rPr>
              <a:t>was extended to the State.</a:t>
            </a:r>
          </a:p>
          <a:p>
            <a:r>
              <a:rPr lang="en-US" sz="3200" b="0" i="0" dirty="0">
                <a:solidFill>
                  <a:srgbClr val="202122"/>
                </a:solidFill>
                <a:effectLst/>
                <a:latin typeface="Aparajita" panose="02020603050405020304" pitchFamily="18" charset="0"/>
                <a:cs typeface="Aparajita" panose="02020603050405020304" pitchFamily="18" charset="0"/>
              </a:rPr>
              <a:t>The Central Government was given power to declare </a:t>
            </a:r>
            <a:r>
              <a:rPr lang="en-US" sz="3200" dirty="0">
                <a:latin typeface="Aparajita" panose="02020603050405020304" pitchFamily="18" charset="0"/>
                <a:cs typeface="Aparajita" panose="02020603050405020304" pitchFamily="18" charset="0"/>
              </a:rPr>
              <a:t>national emergency </a:t>
            </a:r>
            <a:r>
              <a:rPr lang="en-US" sz="3200" b="0" i="0" dirty="0">
                <a:solidFill>
                  <a:srgbClr val="202122"/>
                </a:solidFill>
                <a:effectLst/>
                <a:latin typeface="Aparajita" panose="02020603050405020304" pitchFamily="18" charset="0"/>
                <a:cs typeface="Aparajita" panose="02020603050405020304" pitchFamily="18" charset="0"/>
              </a:rPr>
              <a:t>in the event of external aggression.</a:t>
            </a:r>
          </a:p>
          <a:p>
            <a:pPr marL="0" indent="0">
              <a:buNone/>
            </a:pPr>
            <a:endParaRPr lang="en-US" sz="3200" dirty="0">
              <a:solidFill>
                <a:srgbClr val="202122"/>
              </a:solidFill>
              <a:latin typeface="Aparajita" panose="02020603050405020304" pitchFamily="18" charset="0"/>
              <a:cs typeface="Aparajita" panose="02020603050405020304" pitchFamily="18" charset="0"/>
            </a:endParaRPr>
          </a:p>
          <a:p>
            <a:pPr marL="0" indent="0">
              <a:buNone/>
            </a:pPr>
            <a:endParaRPr lang="en-IN" sz="3200" dirty="0">
              <a:latin typeface="Aparajita" panose="02020603050405020304" pitchFamily="18" charset="0"/>
              <a:cs typeface="Aparajita" panose="02020603050405020304" pitchFamily="18" charset="0"/>
            </a:endParaRPr>
          </a:p>
        </p:txBody>
      </p:sp>
      <p:pic>
        <p:nvPicPr>
          <p:cNvPr id="6" name="Content Placeholder 5">
            <a:extLst>
              <a:ext uri="{FF2B5EF4-FFF2-40B4-BE49-F238E27FC236}">
                <a16:creationId xmlns:a16="http://schemas.microsoft.com/office/drawing/2014/main" id="{E0E51234-4C58-4B7B-97FD-07C82377026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422237" y="1291138"/>
            <a:ext cx="4046031" cy="4275723"/>
          </a:xfrm>
        </p:spPr>
      </p:pic>
    </p:spTree>
    <p:extLst>
      <p:ext uri="{BB962C8B-B14F-4D97-AF65-F5344CB8AC3E}">
        <p14:creationId xmlns:p14="http://schemas.microsoft.com/office/powerpoint/2010/main" val="36326341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BB49E-4ED4-4723-8B6E-FC5DCA75FB5F}"/>
              </a:ext>
            </a:extLst>
          </p:cNvPr>
          <p:cNvSpPr>
            <a:spLocks noGrp="1"/>
          </p:cNvSpPr>
          <p:nvPr>
            <p:ph type="title"/>
          </p:nvPr>
        </p:nvSpPr>
        <p:spPr>
          <a:xfrm>
            <a:off x="0" y="0"/>
            <a:ext cx="10515600" cy="1325563"/>
          </a:xfrm>
        </p:spPr>
        <p:txBody>
          <a:bodyPr>
            <a:normAutofit/>
          </a:bodyPr>
          <a:lstStyle/>
          <a:p>
            <a:r>
              <a:rPr lang="en-IN" b="1" dirty="0">
                <a:latin typeface="Bahnschrift" panose="020B0502040204020203" pitchFamily="34" charset="0"/>
              </a:rPr>
              <a:t>Constitution of J&amp;K</a:t>
            </a:r>
          </a:p>
        </p:txBody>
      </p:sp>
      <p:sp>
        <p:nvSpPr>
          <p:cNvPr id="3" name="Subtitle 2">
            <a:extLst>
              <a:ext uri="{FF2B5EF4-FFF2-40B4-BE49-F238E27FC236}">
                <a16:creationId xmlns:a16="http://schemas.microsoft.com/office/drawing/2014/main" id="{D9F5B213-57F6-4F0F-8123-E642726CD2DF}"/>
              </a:ext>
            </a:extLst>
          </p:cNvPr>
          <p:cNvSpPr>
            <a:spLocks noGrp="1"/>
          </p:cNvSpPr>
          <p:nvPr>
            <p:ph sz="half" idx="1"/>
          </p:nvPr>
        </p:nvSpPr>
        <p:spPr>
          <a:xfrm>
            <a:off x="0" y="1154506"/>
            <a:ext cx="7010400" cy="4351338"/>
          </a:xfrm>
        </p:spPr>
        <p:txBody>
          <a:bodyPr>
            <a:noAutofit/>
          </a:bodyPr>
          <a:lstStyle/>
          <a:p>
            <a:r>
              <a:rPr lang="en-US" dirty="0">
                <a:latin typeface="Aparajita" panose="02020603050405020304" pitchFamily="18" charset="0"/>
                <a:cs typeface="Aparajita" panose="02020603050405020304" pitchFamily="18" charset="0"/>
              </a:rPr>
              <a:t>The constitution was adopted on 17 November 1956.</a:t>
            </a:r>
          </a:p>
          <a:p>
            <a:r>
              <a:rPr lang="en-IN" dirty="0">
                <a:latin typeface="Aparajita" panose="02020603050405020304" pitchFamily="18" charset="0"/>
                <a:cs typeface="Aparajita" panose="02020603050405020304" pitchFamily="18" charset="0"/>
              </a:rPr>
              <a:t>It came into effect on 26 January 1957.</a:t>
            </a:r>
          </a:p>
          <a:p>
            <a:r>
              <a:rPr lang="en-IN" dirty="0">
                <a:latin typeface="Aparajita" panose="02020603050405020304" pitchFamily="18" charset="0"/>
                <a:cs typeface="Aparajita" panose="02020603050405020304" pitchFamily="18" charset="0"/>
              </a:rPr>
              <a:t>Jammu and Kashmir has a special status among Indian states.</a:t>
            </a:r>
          </a:p>
          <a:p>
            <a:r>
              <a:rPr lang="en-IN" dirty="0">
                <a:latin typeface="Aparajita" panose="02020603050405020304" pitchFamily="18" charset="0"/>
                <a:cs typeface="Aparajita" panose="02020603050405020304" pitchFamily="18" charset="0"/>
              </a:rPr>
              <a:t>The State of Jammu and Kashmir enjoyed a special but temporary autonomous status as mentioned in Part XXI of the Constitution of India. </a:t>
            </a:r>
          </a:p>
          <a:p>
            <a:r>
              <a:rPr lang="en-IN" dirty="0">
                <a:latin typeface="Aparajita" panose="02020603050405020304" pitchFamily="18" charset="0"/>
                <a:cs typeface="Aparajita" panose="02020603050405020304" pitchFamily="18" charset="0"/>
              </a:rPr>
              <a:t>Till 1965, the head of state in Jammu and Kashmir was called Sadr-i-</a:t>
            </a:r>
            <a:r>
              <a:rPr lang="en-IN" dirty="0" err="1">
                <a:latin typeface="Aparajita" panose="02020603050405020304" pitchFamily="18" charset="0"/>
                <a:cs typeface="Aparajita" panose="02020603050405020304" pitchFamily="18" charset="0"/>
              </a:rPr>
              <a:t>Riyasat</a:t>
            </a:r>
            <a:r>
              <a:rPr lang="en-IN" dirty="0">
                <a:latin typeface="Aparajita" panose="02020603050405020304" pitchFamily="18" charset="0"/>
                <a:cs typeface="Aparajita" panose="02020603050405020304" pitchFamily="18" charset="0"/>
              </a:rPr>
              <a:t> (Head of State) whereas in other state, the title was Governor, and the head of government was called Prime Minister in place of Chief Minister in other states.</a:t>
            </a:r>
            <a:endParaRPr lang="en-US" dirty="0">
              <a:latin typeface="Aparajita" panose="02020603050405020304" pitchFamily="18" charset="0"/>
              <a:cs typeface="Aparajita" panose="02020603050405020304" pitchFamily="18" charset="0"/>
            </a:endParaRPr>
          </a:p>
          <a:p>
            <a:pPr algn="l"/>
            <a:endParaRPr lang="en-IN" dirty="0">
              <a:latin typeface="Aparajita" panose="02020603050405020304" pitchFamily="18" charset="0"/>
              <a:cs typeface="Aparajita" panose="02020603050405020304" pitchFamily="18" charset="0"/>
            </a:endParaRPr>
          </a:p>
        </p:txBody>
      </p:sp>
      <p:pic>
        <p:nvPicPr>
          <p:cNvPr id="8" name="Content Placeholder 7">
            <a:extLst>
              <a:ext uri="{FF2B5EF4-FFF2-40B4-BE49-F238E27FC236}">
                <a16:creationId xmlns:a16="http://schemas.microsoft.com/office/drawing/2014/main" id="{E6A93CF2-7E93-4A41-8AF2-C316A9AC754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10400" y="1607344"/>
            <a:ext cx="5181600" cy="3643312"/>
          </a:xfrm>
        </p:spPr>
      </p:pic>
    </p:spTree>
    <p:extLst>
      <p:ext uri="{BB962C8B-B14F-4D97-AF65-F5344CB8AC3E}">
        <p14:creationId xmlns:p14="http://schemas.microsoft.com/office/powerpoint/2010/main" val="7492779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0F4CE-CF86-403A-8729-19551E8930EB}"/>
              </a:ext>
            </a:extLst>
          </p:cNvPr>
          <p:cNvSpPr>
            <a:spLocks noGrp="1"/>
          </p:cNvSpPr>
          <p:nvPr>
            <p:ph type="title"/>
          </p:nvPr>
        </p:nvSpPr>
        <p:spPr>
          <a:xfrm>
            <a:off x="0" y="-5732"/>
            <a:ext cx="10515600" cy="1325563"/>
          </a:xfrm>
        </p:spPr>
        <p:txBody>
          <a:bodyPr/>
          <a:lstStyle/>
          <a:p>
            <a:r>
              <a:rPr lang="en-IN" b="1" dirty="0">
                <a:latin typeface="Bahnschrift" panose="020B0502040204020203" pitchFamily="34" charset="0"/>
              </a:rPr>
              <a:t>Historical Aspect</a:t>
            </a:r>
          </a:p>
        </p:txBody>
      </p:sp>
      <p:sp>
        <p:nvSpPr>
          <p:cNvPr id="3" name="Content Placeholder 2">
            <a:extLst>
              <a:ext uri="{FF2B5EF4-FFF2-40B4-BE49-F238E27FC236}">
                <a16:creationId xmlns:a16="http://schemas.microsoft.com/office/drawing/2014/main" id="{BB28855D-24A3-4353-8EE2-88E96CB1BDE4}"/>
              </a:ext>
            </a:extLst>
          </p:cNvPr>
          <p:cNvSpPr>
            <a:spLocks noGrp="1"/>
          </p:cNvSpPr>
          <p:nvPr>
            <p:ph sz="half" idx="1"/>
          </p:nvPr>
        </p:nvSpPr>
        <p:spPr>
          <a:xfrm>
            <a:off x="0" y="1248475"/>
            <a:ext cx="7071918" cy="4667250"/>
          </a:xfrm>
        </p:spPr>
        <p:txBody>
          <a:bodyPr>
            <a:noAutofit/>
          </a:bodyPr>
          <a:lstStyle/>
          <a:p>
            <a:r>
              <a:rPr lang="en-US" sz="2150" dirty="0">
                <a:latin typeface="Aparajita" panose="02020603050405020304" pitchFamily="18" charset="0"/>
                <a:cs typeface="Aparajita" panose="02020603050405020304" pitchFamily="18" charset="0"/>
              </a:rPr>
              <a:t>  J&amp;K chose to remain independent at the time of India, Pakistan  Independence.</a:t>
            </a:r>
          </a:p>
          <a:p>
            <a:r>
              <a:rPr lang="en-US" sz="2150" dirty="0">
                <a:latin typeface="Aparajita" panose="02020603050405020304" pitchFamily="18" charset="0"/>
                <a:cs typeface="Aparajita" panose="02020603050405020304" pitchFamily="18" charset="0"/>
              </a:rPr>
              <a:t> An agreement was entered by J&amp;K with Pakistan and India that   none of them will attack J&amp;K. While India respected the  agreement  and exercised restraint, Pakistan attacked Kashmir in a  bid to annex it by force. </a:t>
            </a:r>
          </a:p>
          <a:p>
            <a:r>
              <a:rPr lang="en-US" sz="2150" dirty="0">
                <a:latin typeface="Aparajita" panose="02020603050405020304" pitchFamily="18" charset="0"/>
                <a:cs typeface="Aparajita" panose="02020603050405020304" pitchFamily="18" charset="0"/>
              </a:rPr>
              <a:t> On 6th October 1947, Kashmir was attacked by “Azad Kashmir  Forces” supported by Pakistan. To save J&amp;K, the then ruler   Maharaja Hari Singh  chose to accede J&amp;K to India. </a:t>
            </a:r>
          </a:p>
          <a:p>
            <a:r>
              <a:rPr lang="en-US" sz="2150" dirty="0">
                <a:latin typeface="Aparajita" panose="02020603050405020304" pitchFamily="18" charset="0"/>
                <a:cs typeface="Aparajita" panose="02020603050405020304" pitchFamily="18" charset="0"/>
              </a:rPr>
              <a:t>In October 1947, the accession was made by the ruler in </a:t>
            </a:r>
            <a:r>
              <a:rPr lang="en-US" sz="2150" dirty="0" err="1">
                <a:latin typeface="Aparajita" panose="02020603050405020304" pitchFamily="18" charset="0"/>
                <a:cs typeface="Aparajita" panose="02020603050405020304" pitchFamily="18" charset="0"/>
              </a:rPr>
              <a:t>favour</a:t>
            </a:r>
            <a:r>
              <a:rPr lang="en-US" sz="2150" dirty="0">
                <a:latin typeface="Aparajita" panose="02020603050405020304" pitchFamily="18" charset="0"/>
                <a:cs typeface="Aparajita" panose="02020603050405020304" pitchFamily="18" charset="0"/>
              </a:rPr>
              <a:t> of  India in consideration of certain commitments made by Pt. Jawahar Lal Nehru (the then Prime Minister of India). It was in the   pursuance of those commitments that Article 370 was incorporated  in the Constitution.</a:t>
            </a:r>
          </a:p>
          <a:p>
            <a:pPr marL="342900" indent="-342900"/>
            <a:r>
              <a:rPr lang="en-US" sz="2150" dirty="0">
                <a:latin typeface="Aparajita" panose="02020603050405020304" pitchFamily="18" charset="0"/>
                <a:cs typeface="Aparajita" panose="02020603050405020304" pitchFamily="18" charset="0"/>
              </a:rPr>
              <a:t>The Ruler of Jammu and Kashmir signed the instrument of  accession whereby only three subjects were surrendered by the State to  the Dominion of India. </a:t>
            </a:r>
          </a:p>
          <a:p>
            <a:pPr marL="0" indent="0">
              <a:buNone/>
            </a:pPr>
            <a:r>
              <a:rPr lang="en-US" sz="2150" dirty="0">
                <a:latin typeface="Aparajita" panose="02020603050405020304" pitchFamily="18" charset="0"/>
                <a:cs typeface="Aparajita" panose="02020603050405020304" pitchFamily="18" charset="0"/>
              </a:rPr>
              <a:t> 1. External affairs 2. Defense and 3. Communications </a:t>
            </a:r>
          </a:p>
          <a:p>
            <a:endParaRPr lang="en-IN" sz="2150" dirty="0">
              <a:latin typeface="Aparajita" panose="02020603050405020304" pitchFamily="18" charset="0"/>
              <a:cs typeface="Aparajita" panose="02020603050405020304" pitchFamily="18" charset="0"/>
            </a:endParaRPr>
          </a:p>
        </p:txBody>
      </p:sp>
      <p:pic>
        <p:nvPicPr>
          <p:cNvPr id="8" name="Content Placeholder 7">
            <a:extLst>
              <a:ext uri="{FF2B5EF4-FFF2-40B4-BE49-F238E27FC236}">
                <a16:creationId xmlns:a16="http://schemas.microsoft.com/office/drawing/2014/main" id="{77FA9BA8-2BC9-4EF0-B624-14DD685FE69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71918" y="2130804"/>
            <a:ext cx="4915949" cy="2902591"/>
          </a:xfrm>
        </p:spPr>
      </p:pic>
    </p:spTree>
    <p:extLst>
      <p:ext uri="{BB962C8B-B14F-4D97-AF65-F5344CB8AC3E}">
        <p14:creationId xmlns:p14="http://schemas.microsoft.com/office/powerpoint/2010/main" val="25088506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06834-DBBF-4345-8395-55EAF4678AA9}"/>
              </a:ext>
            </a:extLst>
          </p:cNvPr>
          <p:cNvSpPr>
            <a:spLocks noGrp="1"/>
          </p:cNvSpPr>
          <p:nvPr>
            <p:ph type="title"/>
          </p:nvPr>
        </p:nvSpPr>
        <p:spPr>
          <a:xfrm>
            <a:off x="0" y="0"/>
            <a:ext cx="10515600" cy="1325563"/>
          </a:xfrm>
        </p:spPr>
        <p:txBody>
          <a:bodyPr/>
          <a:lstStyle/>
          <a:p>
            <a:r>
              <a:rPr lang="en-IN" b="1" dirty="0">
                <a:latin typeface="Bahnschrift" panose="020B0502040204020203" pitchFamily="34" charset="0"/>
              </a:rPr>
              <a:t>Jurisdiction of Parliament</a:t>
            </a:r>
          </a:p>
        </p:txBody>
      </p:sp>
      <p:sp>
        <p:nvSpPr>
          <p:cNvPr id="3" name="Content Placeholder 2">
            <a:extLst>
              <a:ext uri="{FF2B5EF4-FFF2-40B4-BE49-F238E27FC236}">
                <a16:creationId xmlns:a16="http://schemas.microsoft.com/office/drawing/2014/main" id="{425B4B2B-C61A-486C-82C0-1D22BCA3360D}"/>
              </a:ext>
            </a:extLst>
          </p:cNvPr>
          <p:cNvSpPr>
            <a:spLocks noGrp="1"/>
          </p:cNvSpPr>
          <p:nvPr>
            <p:ph sz="half" idx="1"/>
          </p:nvPr>
        </p:nvSpPr>
        <p:spPr>
          <a:xfrm>
            <a:off x="-1" y="1192346"/>
            <a:ext cx="6707945" cy="4351338"/>
          </a:xfrm>
        </p:spPr>
        <p:txBody>
          <a:bodyPr>
            <a:noAutofit/>
          </a:bodyPr>
          <a:lstStyle/>
          <a:p>
            <a:r>
              <a:rPr lang="en-US" dirty="0">
                <a:latin typeface="Aparajita" panose="02020603050405020304" pitchFamily="18" charset="0"/>
                <a:cs typeface="Aparajita" panose="02020603050405020304" pitchFamily="18" charset="0"/>
              </a:rPr>
              <a:t> Limited jurisdiction in case of J&amp;K as compared to other states. </a:t>
            </a:r>
          </a:p>
          <a:p>
            <a:r>
              <a:rPr lang="en-US" dirty="0">
                <a:latin typeface="Aparajita" panose="02020603050405020304" pitchFamily="18" charset="0"/>
                <a:cs typeface="Aparajita" panose="02020603050405020304" pitchFamily="18" charset="0"/>
              </a:rPr>
              <a:t> Till 1963, Parliament could legislate on subjects contained in the Union List, and had no jurisdiction in case of Concurrent  List under 7th Schedule of the Constitution. But now, the Parliament has power to legislate not just on subjects contained in the Union List but also on some of the subjects of Concurrent List. </a:t>
            </a:r>
          </a:p>
          <a:p>
            <a:r>
              <a:rPr lang="en-US" dirty="0">
                <a:latin typeface="Aparajita" panose="02020603050405020304" pitchFamily="18" charset="0"/>
                <a:cs typeface="Aparajita" panose="02020603050405020304" pitchFamily="18" charset="0"/>
              </a:rPr>
              <a:t> Residuary powers, unlike other states, rest with J&amp;K. </a:t>
            </a:r>
          </a:p>
          <a:p>
            <a:r>
              <a:rPr lang="en-US" dirty="0">
                <a:latin typeface="Aparajita" panose="02020603050405020304" pitchFamily="18" charset="0"/>
                <a:cs typeface="Aparajita" panose="02020603050405020304" pitchFamily="18" charset="0"/>
              </a:rPr>
              <a:t> The Parliament has no power to legislate Preventive  Detention laws for the state; only the state legislature has the power to do so.</a:t>
            </a:r>
            <a:endParaRPr lang="en-IN" dirty="0">
              <a:latin typeface="Aparajita" panose="02020603050405020304" pitchFamily="18" charset="0"/>
              <a:cs typeface="Aparajita" panose="02020603050405020304" pitchFamily="18" charset="0"/>
            </a:endParaRPr>
          </a:p>
        </p:txBody>
      </p:sp>
      <p:pic>
        <p:nvPicPr>
          <p:cNvPr id="6" name="Content Placeholder 5">
            <a:extLst>
              <a:ext uri="{FF2B5EF4-FFF2-40B4-BE49-F238E27FC236}">
                <a16:creationId xmlns:a16="http://schemas.microsoft.com/office/drawing/2014/main" id="{A1752CC4-35F3-4EA0-BFB9-0CCDEBF385D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707945" y="1892233"/>
            <a:ext cx="5484055" cy="3084781"/>
          </a:xfrm>
        </p:spPr>
      </p:pic>
    </p:spTree>
    <p:extLst>
      <p:ext uri="{BB962C8B-B14F-4D97-AF65-F5344CB8AC3E}">
        <p14:creationId xmlns:p14="http://schemas.microsoft.com/office/powerpoint/2010/main" val="24803737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9C6F59-7630-46BD-819F-83AC45C48516}"/>
              </a:ext>
            </a:extLst>
          </p:cNvPr>
          <p:cNvSpPr>
            <a:spLocks noGrp="1"/>
          </p:cNvSpPr>
          <p:nvPr>
            <p:ph sz="half" idx="1"/>
          </p:nvPr>
        </p:nvSpPr>
        <p:spPr>
          <a:xfrm>
            <a:off x="0" y="25167"/>
            <a:ext cx="7289110" cy="5019282"/>
          </a:xfrm>
        </p:spPr>
        <p:txBody>
          <a:bodyPr>
            <a:noAutofit/>
          </a:bodyPr>
          <a:lstStyle/>
          <a:p>
            <a:pPr marL="0" indent="0">
              <a:buNone/>
            </a:pPr>
            <a:endParaRPr lang="en-US" sz="3200" dirty="0">
              <a:latin typeface="Aparajita" panose="02020603050405020304" pitchFamily="18" charset="0"/>
              <a:cs typeface="Aparajita" panose="02020603050405020304" pitchFamily="18" charset="0"/>
            </a:endParaRPr>
          </a:p>
          <a:p>
            <a:pPr marL="342900" indent="-342900">
              <a:buFont typeface="Arial" panose="020B0604020202020204" pitchFamily="34" charset="0"/>
              <a:buChar char="•"/>
            </a:pPr>
            <a:r>
              <a:rPr lang="en-US" sz="3200" dirty="0">
                <a:latin typeface="Aparajita" panose="02020603050405020304" pitchFamily="18" charset="0"/>
                <a:cs typeface="Aparajita" panose="02020603050405020304" pitchFamily="18" charset="0"/>
              </a:rPr>
              <a:t>The State enjoys a greater measure of autonomy and the power  of the Union of India is restricted, as regards other  States. </a:t>
            </a:r>
          </a:p>
          <a:p>
            <a:pPr marL="342900" indent="-342900">
              <a:buFont typeface="Arial" panose="020B0604020202020204" pitchFamily="34" charset="0"/>
              <a:buChar char="•"/>
            </a:pPr>
            <a:r>
              <a:rPr lang="en-US" sz="3200" dirty="0">
                <a:latin typeface="Aparajita" panose="02020603050405020304" pitchFamily="18" charset="0"/>
                <a:cs typeface="Aparajita" panose="02020603050405020304" pitchFamily="18" charset="0"/>
              </a:rPr>
              <a:t> The Union of India is incompetent to declare financial emergency and   emergency in case of failing of  constitutional machinery with respect to  the State of J&amp;K. </a:t>
            </a:r>
          </a:p>
          <a:p>
            <a:pPr marL="342900" indent="-342900">
              <a:buFont typeface="Arial" panose="020B0604020202020204" pitchFamily="34" charset="0"/>
              <a:buChar char="•"/>
            </a:pPr>
            <a:r>
              <a:rPr lang="en-US" sz="3200" dirty="0">
                <a:latin typeface="Aparajita" panose="02020603050405020304" pitchFamily="18" charset="0"/>
                <a:cs typeface="Aparajita" panose="02020603050405020304" pitchFamily="18" charset="0"/>
              </a:rPr>
              <a:t> Only emergency due to War or External Aggression can be declared as  it is within the scope of “Defense” as surrendered to the Union of  India. </a:t>
            </a:r>
            <a:endParaRPr lang="en-IN" sz="3200" dirty="0">
              <a:latin typeface="Aparajita" panose="02020603050405020304" pitchFamily="18" charset="0"/>
              <a:cs typeface="Aparajita" panose="02020603050405020304" pitchFamily="18" charset="0"/>
            </a:endParaRPr>
          </a:p>
        </p:txBody>
      </p:sp>
      <p:pic>
        <p:nvPicPr>
          <p:cNvPr id="6" name="Content Placeholder 5">
            <a:extLst>
              <a:ext uri="{FF2B5EF4-FFF2-40B4-BE49-F238E27FC236}">
                <a16:creationId xmlns:a16="http://schemas.microsoft.com/office/drawing/2014/main" id="{2C81CE5B-50E8-4412-B8DD-E0AF12AAE22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887525" y="621597"/>
            <a:ext cx="4304475" cy="3994202"/>
          </a:xfrm>
        </p:spPr>
      </p:pic>
    </p:spTree>
    <p:extLst>
      <p:ext uri="{BB962C8B-B14F-4D97-AF65-F5344CB8AC3E}">
        <p14:creationId xmlns:p14="http://schemas.microsoft.com/office/powerpoint/2010/main" val="2047541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TotalTime>
  <Words>3514</Words>
  <Application>Microsoft Office PowerPoint</Application>
  <PresentationFormat>Widescreen</PresentationFormat>
  <Paragraphs>155</Paragraphs>
  <Slides>33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Aparajita</vt:lpstr>
      <vt:lpstr>Arial</vt:lpstr>
      <vt:lpstr>Bahnschrift</vt:lpstr>
      <vt:lpstr>Calibri</vt:lpstr>
      <vt:lpstr>Calibri Light</vt:lpstr>
      <vt:lpstr>Office Theme</vt:lpstr>
      <vt:lpstr>Topics:-</vt:lpstr>
      <vt:lpstr>What is Presidential Order ?</vt:lpstr>
      <vt:lpstr>Presidential Order of 1950</vt:lpstr>
      <vt:lpstr>Presidential Order of 1952</vt:lpstr>
      <vt:lpstr>Presidential Order of 1954</vt:lpstr>
      <vt:lpstr>Constitution of J&amp;K</vt:lpstr>
      <vt:lpstr>Historical Aspect</vt:lpstr>
      <vt:lpstr>Jurisdiction of Parliament</vt:lpstr>
      <vt:lpstr>PowerPoint Presentation</vt:lpstr>
      <vt:lpstr>Temporary provisions </vt:lpstr>
      <vt:lpstr>Special Provisions</vt:lpstr>
      <vt:lpstr>Emergency Provisions</vt:lpstr>
      <vt:lpstr>Fundamental duties, directive principles and fundamental rights</vt:lpstr>
      <vt:lpstr>Official languages</vt:lpstr>
      <vt:lpstr>Autonomy of Jammu and Kashmir</vt:lpstr>
      <vt:lpstr>Relation Of Kashmir </vt:lpstr>
      <vt:lpstr>High Court Of J&amp;K</vt:lpstr>
      <vt:lpstr>Amendment Of State Constitution</vt:lpstr>
      <vt:lpstr>PAK-IND War of 1965 :</vt:lpstr>
      <vt:lpstr>PowerPoint Presentation</vt:lpstr>
      <vt:lpstr>PowerPoint Presentation</vt:lpstr>
      <vt:lpstr> 1971 war: The story of India's victory, Pak's surrender, Bangladesh freedom.</vt:lpstr>
      <vt:lpstr>PowerPoint Presentation</vt:lpstr>
      <vt:lpstr>PowerPoint Presentation</vt:lpstr>
      <vt:lpstr>Simla Agreement 1972 :</vt:lpstr>
      <vt:lpstr>PowerPoint Presentation</vt:lpstr>
      <vt:lpstr>Article 370</vt:lpstr>
      <vt:lpstr>Why was Article 370 withdrawn?</vt:lpstr>
      <vt:lpstr>When was Article 370 withdrawn?</vt:lpstr>
      <vt:lpstr>How was Article 370 withdrawn?</vt:lpstr>
      <vt:lpstr>Legal Challenges to the withdrawal of Articles 370</vt:lpstr>
      <vt:lpstr>Legal Challenges to withdrawal of 35A</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Topics:-</dc:title>
  <dc:creator>kartik padave</dc:creator>
  <cp:lastModifiedBy>kartik padave</cp:lastModifiedBy>
  <cp:revision>90</cp:revision>
  <dcterms:created xsi:type="dcterms:W3CDTF">2020-07-15T05:06:38Z</dcterms:created>
  <dcterms:modified xsi:type="dcterms:W3CDTF">2020-07-21T17:40:33Z</dcterms:modified>
</cp:coreProperties>
</file>